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4"/>
  </p:sldMasterIdLst>
  <p:notesMasterIdLst>
    <p:notesMasterId r:id="rId39"/>
  </p:notesMasterIdLst>
  <p:sldIdLst>
    <p:sldId id="307" r:id="rId5"/>
    <p:sldId id="308" r:id="rId6"/>
    <p:sldId id="256" r:id="rId7"/>
    <p:sldId id="288" r:id="rId8"/>
    <p:sldId id="302" r:id="rId9"/>
    <p:sldId id="285" r:id="rId10"/>
    <p:sldId id="294" r:id="rId11"/>
    <p:sldId id="257" r:id="rId12"/>
    <p:sldId id="295" r:id="rId13"/>
    <p:sldId id="297" r:id="rId14"/>
    <p:sldId id="299" r:id="rId15"/>
    <p:sldId id="300" r:id="rId16"/>
    <p:sldId id="262" r:id="rId17"/>
    <p:sldId id="264" r:id="rId18"/>
    <p:sldId id="298" r:id="rId19"/>
    <p:sldId id="277" r:id="rId20"/>
    <p:sldId id="275" r:id="rId21"/>
    <p:sldId id="304" r:id="rId22"/>
    <p:sldId id="305" r:id="rId23"/>
    <p:sldId id="306" r:id="rId24"/>
    <p:sldId id="265" r:id="rId25"/>
    <p:sldId id="263" r:id="rId26"/>
    <p:sldId id="317" r:id="rId27"/>
    <p:sldId id="309" r:id="rId28"/>
    <p:sldId id="311" r:id="rId29"/>
    <p:sldId id="312" r:id="rId30"/>
    <p:sldId id="313" r:id="rId31"/>
    <p:sldId id="314" r:id="rId32"/>
    <p:sldId id="315" r:id="rId33"/>
    <p:sldId id="310" r:id="rId34"/>
    <p:sldId id="316" r:id="rId35"/>
    <p:sldId id="318" r:id="rId36"/>
    <p:sldId id="320" r:id="rId37"/>
    <p:sldId id="321" r:id="rId38"/>
  </p:sldIdLst>
  <p:sldSz cx="9144000" cy="6858000" type="screen4x3"/>
  <p:notesSz cx="6669088" cy="9926638"/>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0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C721C"/>
    <a:srgbClr val="333333"/>
    <a:srgbClr val="4D4D4D"/>
    <a:srgbClr val="5F5F5F"/>
    <a:srgbClr val="808080"/>
    <a:srgbClr val="149C1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591" autoAdjust="0"/>
    <p:restoredTop sz="94061" autoAdjust="0"/>
  </p:normalViewPr>
  <p:slideViewPr>
    <p:cSldViewPr>
      <p:cViewPr varScale="1">
        <p:scale>
          <a:sx n="78" d="100"/>
          <a:sy n="78" d="100"/>
        </p:scale>
        <p:origin x="1598" y="7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3888"/>
    </p:cViewPr>
  </p:sorterViewPr>
  <p:notesViewPr>
    <p:cSldViewPr>
      <p:cViewPr varScale="1">
        <p:scale>
          <a:sx n="53" d="100"/>
          <a:sy n="53" d="100"/>
        </p:scale>
        <p:origin x="-1842" y="-96"/>
      </p:cViewPr>
      <p:guideLst>
        <p:guide orient="horz" pos="3127"/>
        <p:guide pos="210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notesMaster" Target="notesMasters/notesMaster1.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5058" name="Rectangle 2"/>
          <p:cNvSpPr>
            <a:spLocks noGrp="1" noChangeArrowheads="1"/>
          </p:cNvSpPr>
          <p:nvPr>
            <p:ph type="hdr" sz="quarter"/>
          </p:nvPr>
        </p:nvSpPr>
        <p:spPr bwMode="auto">
          <a:xfrm>
            <a:off x="0" y="0"/>
            <a:ext cx="2889938"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0" hangingPunct="0">
              <a:defRPr sz="1200">
                <a:latin typeface="Arial" charset="0"/>
                <a:cs typeface="Arial" charset="0"/>
              </a:defRPr>
            </a:lvl1pPr>
          </a:lstStyle>
          <a:p>
            <a:pPr>
              <a:defRPr/>
            </a:pPr>
            <a:endParaRPr lang="en-US" altLang="en-US"/>
          </a:p>
        </p:txBody>
      </p:sp>
      <p:sp>
        <p:nvSpPr>
          <p:cNvPr id="45059" name="Rectangle 3"/>
          <p:cNvSpPr>
            <a:spLocks noGrp="1" noChangeArrowheads="1"/>
          </p:cNvSpPr>
          <p:nvPr>
            <p:ph type="dt" idx="1"/>
          </p:nvPr>
        </p:nvSpPr>
        <p:spPr bwMode="auto">
          <a:xfrm>
            <a:off x="3777607" y="0"/>
            <a:ext cx="2889938"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0" hangingPunct="0">
              <a:defRPr sz="1200">
                <a:latin typeface="Arial" charset="0"/>
                <a:cs typeface="Arial" charset="0"/>
              </a:defRPr>
            </a:lvl1pPr>
          </a:lstStyle>
          <a:p>
            <a:pPr>
              <a:defRPr/>
            </a:pPr>
            <a:fld id="{B78D8026-5D98-44DE-948B-F2CE24A983C5}" type="datetimeFigureOut">
              <a:rPr lang="en-US" altLang="en-US"/>
              <a:pPr>
                <a:defRPr/>
              </a:pPr>
              <a:t>9/24/2026</a:t>
            </a:fld>
            <a:endParaRPr lang="en-US" altLang="en-US"/>
          </a:p>
        </p:txBody>
      </p:sp>
      <p:sp>
        <p:nvSpPr>
          <p:cNvPr id="2052" name="Rectangle 4"/>
          <p:cNvSpPr>
            <a:spLocks noGrp="1" noRot="1" noChangeAspect="1" noChangeArrowheads="1" noTextEdit="1"/>
          </p:cNvSpPr>
          <p:nvPr>
            <p:ph type="sldImg" idx="2"/>
          </p:nvPr>
        </p:nvSpPr>
        <p:spPr bwMode="auto">
          <a:xfrm>
            <a:off x="854075" y="744538"/>
            <a:ext cx="4960938" cy="3722687"/>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5061" name="Rectangle 5"/>
          <p:cNvSpPr>
            <a:spLocks noGrp="1" noChangeArrowheads="1"/>
          </p:cNvSpPr>
          <p:nvPr>
            <p:ph type="body" sz="quarter" idx="3"/>
          </p:nvPr>
        </p:nvSpPr>
        <p:spPr bwMode="auto">
          <a:xfrm>
            <a:off x="666909" y="4715153"/>
            <a:ext cx="5335270" cy="4466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noProof="0"/>
              <a:t>Click to edit Master text styles</a:t>
            </a:r>
          </a:p>
          <a:p>
            <a:pPr lvl="1"/>
            <a:r>
              <a:rPr lang="en-US" altLang="en-US" noProof="0"/>
              <a:t>Second level</a:t>
            </a:r>
          </a:p>
          <a:p>
            <a:pPr lvl="2"/>
            <a:r>
              <a:rPr lang="en-US" altLang="en-US" noProof="0"/>
              <a:t>Third level</a:t>
            </a:r>
          </a:p>
          <a:p>
            <a:pPr lvl="3"/>
            <a:r>
              <a:rPr lang="en-US" altLang="en-US" noProof="0"/>
              <a:t>Fourth level</a:t>
            </a:r>
          </a:p>
          <a:p>
            <a:pPr lvl="4"/>
            <a:r>
              <a:rPr lang="en-US" altLang="en-US" noProof="0"/>
              <a:t>Fifth level</a:t>
            </a:r>
          </a:p>
        </p:txBody>
      </p:sp>
      <p:sp>
        <p:nvSpPr>
          <p:cNvPr id="45062" name="Rectangle 6"/>
          <p:cNvSpPr>
            <a:spLocks noGrp="1" noChangeArrowheads="1"/>
          </p:cNvSpPr>
          <p:nvPr>
            <p:ph type="ftr" sz="quarter" idx="4"/>
          </p:nvPr>
        </p:nvSpPr>
        <p:spPr bwMode="auto">
          <a:xfrm>
            <a:off x="0" y="9428583"/>
            <a:ext cx="2889938"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0" hangingPunct="0">
              <a:defRPr sz="1200">
                <a:latin typeface="Arial" charset="0"/>
                <a:cs typeface="Arial" charset="0"/>
              </a:defRPr>
            </a:lvl1pPr>
          </a:lstStyle>
          <a:p>
            <a:pPr>
              <a:defRPr/>
            </a:pPr>
            <a:endParaRPr lang="en-US" altLang="en-US"/>
          </a:p>
        </p:txBody>
      </p:sp>
      <p:sp>
        <p:nvSpPr>
          <p:cNvPr id="45063" name="Rectangle 7"/>
          <p:cNvSpPr>
            <a:spLocks noGrp="1" noChangeArrowheads="1"/>
          </p:cNvSpPr>
          <p:nvPr>
            <p:ph type="sldNum" sz="quarter" idx="5"/>
          </p:nvPr>
        </p:nvSpPr>
        <p:spPr bwMode="auto">
          <a:xfrm>
            <a:off x="3777607" y="9428583"/>
            <a:ext cx="2889938"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0" hangingPunct="0">
              <a:defRPr sz="1200"/>
            </a:lvl1pPr>
          </a:lstStyle>
          <a:p>
            <a:pPr>
              <a:defRPr/>
            </a:pPr>
            <a:fld id="{1C75592B-4AA4-4B96-BD35-A0064AD84BCA}" type="slidenum">
              <a:rPr lang="en-US" altLang="en-US"/>
              <a:pPr>
                <a:defRPr/>
              </a:pPr>
              <a:t>‹#›</a:t>
            </a:fld>
            <a:endParaRPr lang="en-US" altLang="en-US"/>
          </a:p>
        </p:txBody>
      </p:sp>
    </p:spTree>
    <p:extLst>
      <p:ext uri="{BB962C8B-B14F-4D97-AF65-F5344CB8AC3E}">
        <p14:creationId xmlns:p14="http://schemas.microsoft.com/office/powerpoint/2010/main" val="296089665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Calibri"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Calibri"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Calibri"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Calibri"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Image Placeholder 1"/>
          <p:cNvSpPr>
            <a:spLocks noGrp="1" noRot="1" noChangeAspect="1" noTextEdit="1"/>
          </p:cNvSpPr>
          <p:nvPr>
            <p:ph type="sldImg"/>
          </p:nvPr>
        </p:nvSpPr>
        <p:spPr>
          <a:ln/>
        </p:spPr>
      </p:sp>
      <p:sp>
        <p:nvSpPr>
          <p:cNvPr id="4099" name="Notes Placeholder 2"/>
          <p:cNvSpPr>
            <a:spLocks noGrp="1"/>
          </p:cNvSpPr>
          <p:nvPr>
            <p:ph type="body" idx="1"/>
          </p:nvPr>
        </p:nvSpPr>
        <p:spPr>
          <a:noFill/>
        </p:spPr>
        <p:txBody>
          <a:bodyPr/>
          <a:lstStyle/>
          <a:p>
            <a:r>
              <a:rPr lang="en-GB" altLang="en-US"/>
              <a:t>…because one of the most important things about our Centre is that it will feel like the home that it once was.  This comes from the nature of the property (no soulless institution this!) and from the staff – who are lovely!</a:t>
            </a:r>
          </a:p>
        </p:txBody>
      </p:sp>
      <p:sp>
        <p:nvSpPr>
          <p:cNvPr id="4100" name="Slide Number Placeholder 3"/>
          <p:cNvSpPr>
            <a:spLocks noGrp="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1DBBAE2-10D2-4879-98C2-4CA434F5949C}" type="slidenum">
              <a:rPr lang="en-US" altLang="en-US" smtClean="0"/>
              <a:pPr/>
              <a:t>3</a:t>
            </a:fld>
            <a:endParaRPr lang="en-US" altLang="en-US"/>
          </a:p>
        </p:txBody>
      </p:sp>
    </p:spTree>
    <p:extLst>
      <p:ext uri="{BB962C8B-B14F-4D97-AF65-F5344CB8AC3E}">
        <p14:creationId xmlns:p14="http://schemas.microsoft.com/office/powerpoint/2010/main" val="42728760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p:cNvSpPr>
            <a:spLocks noGrp="1" noRot="1" noChangeAspect="1" noTextEdit="1"/>
          </p:cNvSpPr>
          <p:nvPr>
            <p:ph type="sldImg"/>
          </p:nvPr>
        </p:nvSpPr>
        <p:spPr>
          <a:ln/>
        </p:spPr>
      </p:sp>
      <p:sp>
        <p:nvSpPr>
          <p:cNvPr id="6147" name="Notes Placeholder 2"/>
          <p:cNvSpPr>
            <a:spLocks noGrp="1"/>
          </p:cNvSpPr>
          <p:nvPr>
            <p:ph type="body" idx="1"/>
          </p:nvPr>
        </p:nvSpPr>
        <p:spPr>
          <a:noFill/>
        </p:spPr>
        <p:txBody>
          <a:bodyPr/>
          <a:lstStyle/>
          <a:p>
            <a:r>
              <a:rPr lang="en-GB" altLang="en-US"/>
              <a:t>Ofsted place real (and increasing ) value on well planned residential and off-site learning visits.</a:t>
            </a:r>
          </a:p>
          <a:p>
            <a:r>
              <a:rPr lang="en-GB" altLang="en-US"/>
              <a:t>There are very clear (and proven) links between LOTC and motivation, engagement, self esteem, confidence, results.  It is worth it.</a:t>
            </a:r>
          </a:p>
        </p:txBody>
      </p:sp>
      <p:sp>
        <p:nvSpPr>
          <p:cNvPr id="6148" name="Slide Number Placeholder 3"/>
          <p:cNvSpPr>
            <a:spLocks noGrp="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43A1B5C-4503-4BDF-AEA9-15BBD0193EB0}" type="slidenum">
              <a:rPr lang="en-US" altLang="en-US" smtClean="0"/>
              <a:pPr/>
              <a:t>4</a:t>
            </a:fld>
            <a:endParaRPr lang="en-US" altLang="en-US"/>
          </a:p>
        </p:txBody>
      </p:sp>
    </p:spTree>
    <p:extLst>
      <p:ext uri="{BB962C8B-B14F-4D97-AF65-F5344CB8AC3E}">
        <p14:creationId xmlns:p14="http://schemas.microsoft.com/office/powerpoint/2010/main" val="3195940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TextEdit="1"/>
          </p:cNvSpPr>
          <p:nvPr>
            <p:ph type="sldImg"/>
          </p:nvPr>
        </p:nvSpPr>
        <p:spPr>
          <a:ln/>
        </p:spPr>
      </p:sp>
      <p:sp>
        <p:nvSpPr>
          <p:cNvPr id="8195" name="Notes Placeholder 2"/>
          <p:cNvSpPr>
            <a:spLocks noGrp="1"/>
          </p:cNvSpPr>
          <p:nvPr>
            <p:ph type="body" idx="1"/>
          </p:nvPr>
        </p:nvSpPr>
        <p:spPr/>
        <p:txBody>
          <a:bodyPr/>
          <a:lstStyle/>
          <a:p>
            <a:pPr>
              <a:defRPr/>
            </a:pPr>
            <a:r>
              <a:rPr lang="en-GB" altLang="en-US" dirty="0"/>
              <a:t>Overwhelming evidence that Residentials increase: </a:t>
            </a:r>
          </a:p>
          <a:p>
            <a:pPr marL="171450" indent="-171450">
              <a:buFont typeface="Arial" panose="020B0604020202020204" pitchFamily="34" charset="0"/>
              <a:buChar char="•"/>
              <a:defRPr/>
            </a:pPr>
            <a:r>
              <a:rPr lang="en-GB" altLang="en-US" dirty="0"/>
              <a:t>Attainment (results)</a:t>
            </a:r>
          </a:p>
          <a:p>
            <a:pPr marL="171450" indent="-171450">
              <a:buFont typeface="Arial" panose="020B0604020202020204" pitchFamily="34" charset="0"/>
              <a:buChar char="•"/>
              <a:defRPr/>
            </a:pPr>
            <a:r>
              <a:rPr lang="en-GB" altLang="en-US" dirty="0"/>
              <a:t>Engagement with learning, </a:t>
            </a:r>
          </a:p>
          <a:p>
            <a:pPr marL="171450" indent="-171450">
              <a:buFont typeface="Arial" panose="020B0604020202020204" pitchFamily="34" charset="0"/>
              <a:buChar char="•"/>
              <a:defRPr/>
            </a:pPr>
            <a:r>
              <a:rPr lang="en-GB" altLang="en-US" dirty="0"/>
              <a:t>Relationship (with other pupils and with staff), </a:t>
            </a:r>
          </a:p>
          <a:p>
            <a:pPr marL="171450" indent="-171450">
              <a:buFont typeface="Arial" panose="020B0604020202020204" pitchFamily="34" charset="0"/>
              <a:buChar char="•"/>
              <a:defRPr/>
            </a:pPr>
            <a:r>
              <a:rPr lang="en-GB" altLang="en-US" dirty="0"/>
              <a:t>Resilience and self confidence</a:t>
            </a:r>
          </a:p>
          <a:p>
            <a:pPr>
              <a:defRPr/>
            </a:pPr>
            <a:endParaRPr lang="en-GB" altLang="en-US" dirty="0"/>
          </a:p>
          <a:p>
            <a:pPr>
              <a:defRPr/>
            </a:pPr>
            <a:r>
              <a:rPr lang="en-GB" altLang="en-US" dirty="0"/>
              <a:t>Throughout whole trip, children encouraged to be responsible, respectful and given chance to work in teams</a:t>
            </a:r>
          </a:p>
          <a:p>
            <a:pPr>
              <a:defRPr/>
            </a:pPr>
            <a:endParaRPr lang="en-GB" altLang="en-US" dirty="0"/>
          </a:p>
          <a:p>
            <a:pPr>
              <a:defRPr/>
            </a:pPr>
            <a:endParaRPr lang="en-GB" altLang="en-US" dirty="0"/>
          </a:p>
        </p:txBody>
      </p:sp>
      <p:sp>
        <p:nvSpPr>
          <p:cNvPr id="8196" name="Slide Number Placeholder 3"/>
          <p:cNvSpPr>
            <a:spLocks noGrp="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0927176-905F-4736-93B2-E819F4753711}" type="slidenum">
              <a:rPr lang="en-US" altLang="en-US" smtClean="0"/>
              <a:pPr/>
              <a:t>5</a:t>
            </a:fld>
            <a:endParaRPr lang="en-US" altLang="en-US"/>
          </a:p>
        </p:txBody>
      </p:sp>
    </p:spTree>
    <p:extLst>
      <p:ext uri="{BB962C8B-B14F-4D97-AF65-F5344CB8AC3E}">
        <p14:creationId xmlns:p14="http://schemas.microsoft.com/office/powerpoint/2010/main" val="5509341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a:ln/>
        </p:spPr>
      </p:sp>
      <p:sp>
        <p:nvSpPr>
          <p:cNvPr id="51203" name="Notes Placeholder 2"/>
          <p:cNvSpPr>
            <a:spLocks noGrp="1"/>
          </p:cNvSpPr>
          <p:nvPr>
            <p:ph type="body" idx="1"/>
          </p:nvPr>
        </p:nvSpPr>
        <p:spPr>
          <a:noFill/>
        </p:spPr>
        <p:txBody>
          <a:bodyPr/>
          <a:lstStyle/>
          <a:p>
            <a:r>
              <a:rPr lang="en-GB" altLang="en-US"/>
              <a:t>Quotes and questions</a:t>
            </a:r>
          </a:p>
        </p:txBody>
      </p:sp>
      <p:sp>
        <p:nvSpPr>
          <p:cNvPr id="51204" name="Slide Number Placeholder 3"/>
          <p:cNvSpPr>
            <a:spLocks noGrp="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461EFBB-51E9-48F2-B2BD-E5615C9FC411}" type="slidenum">
              <a:rPr lang="en-US" altLang="en-US" smtClean="0"/>
              <a:pPr/>
              <a:t>6</a:t>
            </a:fld>
            <a:endParaRPr lang="en-US" altLang="en-US"/>
          </a:p>
        </p:txBody>
      </p:sp>
    </p:spTree>
    <p:extLst>
      <p:ext uri="{BB962C8B-B14F-4D97-AF65-F5344CB8AC3E}">
        <p14:creationId xmlns:p14="http://schemas.microsoft.com/office/powerpoint/2010/main" val="5892596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p:cNvSpPr>
            <a:spLocks noGrp="1" noRot="1" noChangeAspect="1" noTextEdit="1"/>
          </p:cNvSpPr>
          <p:nvPr>
            <p:ph type="sldImg"/>
          </p:nvPr>
        </p:nvSpPr>
        <p:spPr>
          <a:ln/>
        </p:spPr>
      </p:sp>
      <p:sp>
        <p:nvSpPr>
          <p:cNvPr id="10243" name="Notes Placeholder 2"/>
          <p:cNvSpPr>
            <a:spLocks noGrp="1"/>
          </p:cNvSpPr>
          <p:nvPr>
            <p:ph type="body" idx="1"/>
          </p:nvPr>
        </p:nvSpPr>
        <p:spPr>
          <a:noFill/>
        </p:spPr>
        <p:txBody>
          <a:bodyPr/>
          <a:lstStyle/>
          <a:p>
            <a:r>
              <a:rPr lang="en-GB" altLang="en-US"/>
              <a:t>Rural and tranquil, yet accessible.  Village location approx.  10 minutes from A14, 10 miles from Cambridge.</a:t>
            </a:r>
          </a:p>
        </p:txBody>
      </p:sp>
      <p:sp>
        <p:nvSpPr>
          <p:cNvPr id="10244" name="Slide Number Placeholder 3"/>
          <p:cNvSpPr>
            <a:spLocks noGrp="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0A50216-6A3D-4546-ABF4-88B435D763DA}" type="slidenum">
              <a:rPr lang="en-US" altLang="en-US" smtClean="0"/>
              <a:pPr/>
              <a:t>7</a:t>
            </a:fld>
            <a:endParaRPr lang="en-US" altLang="en-US"/>
          </a:p>
        </p:txBody>
      </p:sp>
    </p:spTree>
    <p:extLst>
      <p:ext uri="{BB962C8B-B14F-4D97-AF65-F5344CB8AC3E}">
        <p14:creationId xmlns:p14="http://schemas.microsoft.com/office/powerpoint/2010/main" val="12530045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p:cNvSpPr>
            <a:spLocks noGrp="1" noRot="1" noChangeAspect="1" noTextEdit="1"/>
          </p:cNvSpPr>
          <p:nvPr>
            <p:ph type="sldImg"/>
          </p:nvPr>
        </p:nvSpPr>
        <p:spPr>
          <a:ln/>
        </p:spPr>
      </p:sp>
      <p:sp>
        <p:nvSpPr>
          <p:cNvPr id="12291" name="Notes Placeholder 2"/>
          <p:cNvSpPr>
            <a:spLocks noGrp="1"/>
          </p:cNvSpPr>
          <p:nvPr>
            <p:ph type="body" idx="1"/>
          </p:nvPr>
        </p:nvSpPr>
        <p:spPr>
          <a:noFill/>
        </p:spPr>
        <p:txBody>
          <a:bodyPr/>
          <a:lstStyle/>
          <a:p>
            <a:r>
              <a:rPr lang="en-GB" altLang="en-US"/>
              <a:t>Built by a local MP and landowner in 1787.  Passed through and enjoyed by many generations of many families – a happy house. oozing w.ith character and warmth</a:t>
            </a:r>
          </a:p>
        </p:txBody>
      </p:sp>
      <p:sp>
        <p:nvSpPr>
          <p:cNvPr id="12292" name="Slide Number Placeholder 3"/>
          <p:cNvSpPr>
            <a:spLocks noGrp="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C78C8D4-9930-4B65-AB8E-2899F5A5512A}" type="slidenum">
              <a:rPr lang="en-US" altLang="en-US" smtClean="0"/>
              <a:pPr/>
              <a:t>8</a:t>
            </a:fld>
            <a:endParaRPr lang="en-US" altLang="en-US"/>
          </a:p>
        </p:txBody>
      </p:sp>
    </p:spTree>
    <p:extLst>
      <p:ext uri="{BB962C8B-B14F-4D97-AF65-F5344CB8AC3E}">
        <p14:creationId xmlns:p14="http://schemas.microsoft.com/office/powerpoint/2010/main" val="29118736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p:cNvSpPr>
            <a:spLocks noGrp="1" noRot="1" noChangeAspect="1" noTextEdit="1"/>
          </p:cNvSpPr>
          <p:nvPr>
            <p:ph type="sldImg"/>
          </p:nvPr>
        </p:nvSpPr>
        <p:spPr>
          <a:ln/>
        </p:spPr>
      </p:sp>
      <p:sp>
        <p:nvSpPr>
          <p:cNvPr id="14339" name="Notes Placeholder 2"/>
          <p:cNvSpPr>
            <a:spLocks noGrp="1"/>
          </p:cNvSpPr>
          <p:nvPr>
            <p:ph type="body" idx="1"/>
          </p:nvPr>
        </p:nvSpPr>
        <p:spPr>
          <a:noFill/>
        </p:spPr>
        <p:txBody>
          <a:bodyPr/>
          <a:lstStyle/>
          <a:p>
            <a:r>
              <a:rPr lang="en-GB" altLang="en-US"/>
              <a:t>What a bargain!</a:t>
            </a:r>
          </a:p>
          <a:p>
            <a:r>
              <a:rPr lang="en-GB" altLang="en-US"/>
              <a:t>First visitors were a group of Russian exchange students in June 1965.</a:t>
            </a:r>
          </a:p>
        </p:txBody>
      </p:sp>
      <p:sp>
        <p:nvSpPr>
          <p:cNvPr id="14340" name="Slide Number Placeholder 3"/>
          <p:cNvSpPr>
            <a:spLocks noGrp="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3C23598-E726-4EA7-B42D-F89B78BBC17A}" type="slidenum">
              <a:rPr lang="en-US" altLang="en-US" smtClean="0"/>
              <a:pPr/>
              <a:t>9</a:t>
            </a:fld>
            <a:endParaRPr lang="en-US" altLang="en-US"/>
          </a:p>
        </p:txBody>
      </p:sp>
    </p:spTree>
    <p:extLst>
      <p:ext uri="{BB962C8B-B14F-4D97-AF65-F5344CB8AC3E}">
        <p14:creationId xmlns:p14="http://schemas.microsoft.com/office/powerpoint/2010/main" val="23773735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a:ln/>
        </p:spPr>
      </p:sp>
      <p:sp>
        <p:nvSpPr>
          <p:cNvPr id="16387" name="Notes Placeholder 2"/>
          <p:cNvSpPr>
            <a:spLocks noGrp="1"/>
          </p:cNvSpPr>
          <p:nvPr>
            <p:ph type="body" idx="1"/>
          </p:nvPr>
        </p:nvSpPr>
        <p:spPr>
          <a:noFill/>
        </p:spPr>
        <p:txBody>
          <a:bodyPr/>
          <a:lstStyle/>
          <a:p>
            <a:r>
              <a:rPr lang="en-GB" altLang="en-US"/>
              <a:t>Many good reasons why schools choose to stay here, and many schools choose to do so.</a:t>
            </a:r>
          </a:p>
          <a:p>
            <a:endParaRPr lang="en-GB" altLang="en-US"/>
          </a:p>
        </p:txBody>
      </p:sp>
      <p:sp>
        <p:nvSpPr>
          <p:cNvPr id="16388" name="Slide Number Placeholder 3"/>
          <p:cNvSpPr>
            <a:spLocks noGrp="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9DAC1CE-F2AC-4D27-AEFC-3C480B03F3BD}" type="slidenum">
              <a:rPr lang="en-US" altLang="en-US" smtClean="0"/>
              <a:pPr/>
              <a:t>10</a:t>
            </a:fld>
            <a:endParaRPr lang="en-US" altLang="en-US"/>
          </a:p>
        </p:txBody>
      </p:sp>
    </p:spTree>
    <p:extLst>
      <p:ext uri="{BB962C8B-B14F-4D97-AF65-F5344CB8AC3E}">
        <p14:creationId xmlns:p14="http://schemas.microsoft.com/office/powerpoint/2010/main" val="36602830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a:ln/>
        </p:spPr>
      </p:sp>
      <p:sp>
        <p:nvSpPr>
          <p:cNvPr id="18435" name="Notes Placeholder 2"/>
          <p:cNvSpPr>
            <a:spLocks noGrp="1"/>
          </p:cNvSpPr>
          <p:nvPr>
            <p:ph type="body" idx="1"/>
          </p:nvPr>
        </p:nvSpPr>
        <p:spPr>
          <a:noFill/>
        </p:spPr>
        <p:txBody>
          <a:bodyPr/>
          <a:lstStyle/>
          <a:p>
            <a:r>
              <a:rPr lang="en-GB" altLang="en-US"/>
              <a:t>Quality badge assessment is a rigorous procedure </a:t>
            </a:r>
          </a:p>
          <a:p>
            <a:endParaRPr lang="en-GB" altLang="en-US"/>
          </a:p>
        </p:txBody>
      </p:sp>
      <p:sp>
        <p:nvSpPr>
          <p:cNvPr id="18436" name="Slide Number Placeholder 3"/>
          <p:cNvSpPr>
            <a:spLocks noGrp="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549E443-B794-48C8-931B-43DFB24607E7}" type="slidenum">
              <a:rPr lang="en-US" altLang="en-US" smtClean="0"/>
              <a:pPr/>
              <a:t>11</a:t>
            </a:fld>
            <a:endParaRPr lang="en-US" altLang="en-US"/>
          </a:p>
        </p:txBody>
      </p:sp>
    </p:spTree>
    <p:extLst>
      <p:ext uri="{BB962C8B-B14F-4D97-AF65-F5344CB8AC3E}">
        <p14:creationId xmlns:p14="http://schemas.microsoft.com/office/powerpoint/2010/main" val="29108023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a:ln/>
        </p:spPr>
      </p:sp>
      <p:sp>
        <p:nvSpPr>
          <p:cNvPr id="20483" name="Notes Placeholder 2"/>
          <p:cNvSpPr>
            <a:spLocks noGrp="1"/>
          </p:cNvSpPr>
          <p:nvPr>
            <p:ph type="body" idx="1"/>
          </p:nvPr>
        </p:nvSpPr>
        <p:spPr>
          <a:noFill/>
        </p:spPr>
        <p:txBody>
          <a:bodyPr/>
          <a:lstStyle/>
          <a:p>
            <a:r>
              <a:rPr lang="en-GB" altLang="en-US"/>
              <a:t>Beautiful old house ( a real wow factor) but equipped with modern safety features and comforts.</a:t>
            </a:r>
          </a:p>
          <a:p>
            <a:endParaRPr lang="en-GB" altLang="en-US"/>
          </a:p>
        </p:txBody>
      </p:sp>
      <p:sp>
        <p:nvSpPr>
          <p:cNvPr id="20484" name="Slide Number Placeholder 3"/>
          <p:cNvSpPr>
            <a:spLocks noGrp="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DC708F9-6545-4FFD-A69E-C3AD68E488F4}" type="slidenum">
              <a:rPr lang="en-US" altLang="en-US" smtClean="0"/>
              <a:pPr/>
              <a:t>12</a:t>
            </a:fld>
            <a:endParaRPr lang="en-US" altLang="en-US"/>
          </a:p>
        </p:txBody>
      </p:sp>
    </p:spTree>
    <p:extLst>
      <p:ext uri="{BB962C8B-B14F-4D97-AF65-F5344CB8AC3E}">
        <p14:creationId xmlns:p14="http://schemas.microsoft.com/office/powerpoint/2010/main" val="40237620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a:ln/>
        </p:spPr>
      </p:sp>
      <p:sp>
        <p:nvSpPr>
          <p:cNvPr id="22531" name="Notes Placeholder 2"/>
          <p:cNvSpPr>
            <a:spLocks noGrp="1"/>
          </p:cNvSpPr>
          <p:nvPr>
            <p:ph type="body" idx="1"/>
          </p:nvPr>
        </p:nvSpPr>
        <p:spPr>
          <a:noFill/>
        </p:spPr>
        <p:txBody>
          <a:bodyPr/>
          <a:lstStyle/>
          <a:p>
            <a:r>
              <a:rPr lang="en-GB" altLang="en-US" dirty="0"/>
              <a:t>The lounge is the main indoor base for schools, a comfortable base with room for the whole group to relax (contains TV, DVD)</a:t>
            </a:r>
          </a:p>
          <a:p>
            <a:r>
              <a:rPr lang="en-GB" altLang="en-US" dirty="0"/>
              <a:t>A number of other downstairs spaces.</a:t>
            </a:r>
          </a:p>
          <a:p>
            <a:r>
              <a:rPr lang="en-GB" altLang="en-US" dirty="0"/>
              <a:t>Additional room available as downstairs bedroom with accessible facilities if required.</a:t>
            </a:r>
          </a:p>
          <a:p>
            <a:endParaRPr lang="en-GB" altLang="en-US" dirty="0"/>
          </a:p>
        </p:txBody>
      </p:sp>
      <p:sp>
        <p:nvSpPr>
          <p:cNvPr id="22532" name="Slide Number Placeholder 3"/>
          <p:cNvSpPr>
            <a:spLocks noGrp="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3896D48-C7C0-4E78-A530-92B204B4A0C2}" type="slidenum">
              <a:rPr lang="en-US" altLang="en-US" smtClean="0"/>
              <a:pPr/>
              <a:t>13</a:t>
            </a:fld>
            <a:endParaRPr lang="en-US" altLang="en-US"/>
          </a:p>
        </p:txBody>
      </p:sp>
    </p:spTree>
    <p:extLst>
      <p:ext uri="{BB962C8B-B14F-4D97-AF65-F5344CB8AC3E}">
        <p14:creationId xmlns:p14="http://schemas.microsoft.com/office/powerpoint/2010/main" val="42083740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Rot="1" noChangeAspect="1" noChangeArrowheads="1" noTextEdit="1"/>
          </p:cNvSpPr>
          <p:nvPr>
            <p:ph type="sldImg"/>
          </p:nvPr>
        </p:nvSpPr>
        <p:spPr>
          <a:ln/>
        </p:spPr>
      </p:sp>
      <p:sp>
        <p:nvSpPr>
          <p:cNvPr id="13315" name="Rectangle 3"/>
          <p:cNvSpPr>
            <a:spLocks noGrp="1" noChangeArrowheads="1"/>
          </p:cNvSpPr>
          <p:nvPr>
            <p:ph type="body" idx="1"/>
          </p:nvPr>
        </p:nvSpPr>
        <p:spPr/>
        <p:txBody>
          <a:bodyPr/>
          <a:lstStyle/>
          <a:p>
            <a:pPr marL="171450" indent="-171450" eaLnBrk="1" hangingPunct="1">
              <a:buFont typeface="Arial" panose="020B0604020202020204" pitchFamily="34" charset="0"/>
              <a:buChar char="•"/>
              <a:defRPr/>
            </a:pPr>
            <a:r>
              <a:rPr lang="en-US" altLang="en-US" dirty="0"/>
              <a:t>Children’s rooms are nearby to adults rooms.</a:t>
            </a:r>
          </a:p>
          <a:p>
            <a:pPr marL="171450" indent="-171450">
              <a:buFont typeface="Arial" panose="020B0604020202020204" pitchFamily="34" charset="0"/>
              <a:buChar char="•"/>
              <a:defRPr/>
            </a:pPr>
            <a:r>
              <a:rPr lang="en-GB" dirty="0"/>
              <a:t>7 children’s bedrooms (containing 4 – 14 beds),</a:t>
            </a:r>
          </a:p>
          <a:p>
            <a:pPr marL="171450" indent="-171450">
              <a:buFont typeface="Arial" panose="020B0604020202020204" pitchFamily="34" charset="0"/>
              <a:buChar char="•"/>
              <a:defRPr/>
            </a:pPr>
            <a:r>
              <a:rPr lang="en-GB" dirty="0"/>
              <a:t>Each room has a sink, and either </a:t>
            </a:r>
            <a:r>
              <a:rPr lang="en-GB" dirty="0" err="1"/>
              <a:t>en</a:t>
            </a:r>
            <a:r>
              <a:rPr lang="en-GB" dirty="0"/>
              <a:t>-suite shower and toilet facilities or very nearby</a:t>
            </a:r>
          </a:p>
          <a:p>
            <a:pPr marL="171450" indent="-171450">
              <a:buFont typeface="Arial" panose="020B0604020202020204" pitchFamily="34" charset="0"/>
              <a:buChar char="•"/>
              <a:defRPr/>
            </a:pPr>
            <a:r>
              <a:rPr lang="en-GB" dirty="0"/>
              <a:t>Rooms have mainly bunk beds – all bedding is provided (not feather).</a:t>
            </a:r>
          </a:p>
          <a:p>
            <a:pPr marL="171450" indent="-171450">
              <a:buFont typeface="Arial" panose="020B0604020202020204" pitchFamily="34" charset="0"/>
              <a:buChar char="•"/>
              <a:defRPr/>
            </a:pPr>
            <a:r>
              <a:rPr lang="en-GB" dirty="0"/>
              <a:t>Children need to bring own towels &amp; wash kit</a:t>
            </a:r>
          </a:p>
          <a:p>
            <a:pPr marL="171450" indent="-171450">
              <a:buFont typeface="Arial" panose="020B0604020202020204" pitchFamily="34" charset="0"/>
              <a:buChar char="•"/>
              <a:defRPr/>
            </a:pPr>
            <a:r>
              <a:rPr lang="en-GB" dirty="0"/>
              <a:t>School staff allocate children to each room.</a:t>
            </a:r>
          </a:p>
          <a:p>
            <a:pPr marL="171450" indent="-171450">
              <a:buFont typeface="Arial" panose="020B0604020202020204" pitchFamily="34" charset="0"/>
              <a:buChar char="•"/>
              <a:defRPr/>
            </a:pPr>
            <a:r>
              <a:rPr lang="en-GB" dirty="0"/>
              <a:t> </a:t>
            </a:r>
          </a:p>
          <a:p>
            <a:pPr eaLnBrk="1" hangingPunct="1">
              <a:defRPr/>
            </a:pPr>
            <a:endParaRPr lang="en-US" altLang="en-US" dirty="0"/>
          </a:p>
        </p:txBody>
      </p:sp>
    </p:spTree>
    <p:extLst>
      <p:ext uri="{BB962C8B-B14F-4D97-AF65-F5344CB8AC3E}">
        <p14:creationId xmlns:p14="http://schemas.microsoft.com/office/powerpoint/2010/main" val="512024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defRPr/>
            </a:pPr>
            <a:r>
              <a:rPr lang="en-GB" dirty="0"/>
              <a:t>Whatever the time of year, the gardens are a great asset - Three acres of landscaped gardens</a:t>
            </a:r>
          </a:p>
          <a:p>
            <a:pPr marL="171450" indent="-171450">
              <a:buFont typeface="Arial" panose="020B0604020202020204" pitchFamily="34" charset="0"/>
              <a:buChar char="•"/>
              <a:defRPr/>
            </a:pPr>
            <a:r>
              <a:rPr lang="en-GB" dirty="0"/>
              <a:t>Offer relaxed, informal setting – lots of sculptures and fun things to discover, and a wildlife haven (deer, birds, hedgehogs)</a:t>
            </a:r>
          </a:p>
          <a:p>
            <a:pPr marL="171450" indent="-171450">
              <a:buFont typeface="Arial" panose="020B0604020202020204" pitchFamily="34" charset="0"/>
              <a:buChar char="•"/>
              <a:defRPr/>
            </a:pPr>
            <a:r>
              <a:rPr lang="en-GB" dirty="0"/>
              <a:t>Secure and safe walled grounds.</a:t>
            </a:r>
          </a:p>
          <a:p>
            <a:pPr marL="171450" indent="-171450">
              <a:buFont typeface="Arial" panose="020B0604020202020204" pitchFamily="34" charset="0"/>
              <a:buChar char="•"/>
              <a:defRPr/>
            </a:pPr>
            <a:r>
              <a:rPr lang="en-GB" dirty="0"/>
              <a:t>Children will play &amp; explore during their free time.</a:t>
            </a:r>
          </a:p>
          <a:p>
            <a:pPr>
              <a:defRPr/>
            </a:pPr>
            <a:endParaRPr lang="en-GB" dirty="0"/>
          </a:p>
        </p:txBody>
      </p:sp>
      <p:sp>
        <p:nvSpPr>
          <p:cNvPr id="26628" name="Slide Number Placeholder 3"/>
          <p:cNvSpPr>
            <a:spLocks noGrp="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791D3D53-AE4B-42AB-91D3-7CF703BD8C69}" type="slidenum">
              <a:rPr lang="en-US" altLang="en-US" smtClean="0"/>
              <a:pPr/>
              <a:t>15</a:t>
            </a:fld>
            <a:endParaRPr lang="en-US" altLang="en-US"/>
          </a:p>
        </p:txBody>
      </p:sp>
    </p:spTree>
    <p:extLst>
      <p:ext uri="{BB962C8B-B14F-4D97-AF65-F5344CB8AC3E}">
        <p14:creationId xmlns:p14="http://schemas.microsoft.com/office/powerpoint/2010/main" val="37493727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defRPr/>
            </a:pPr>
            <a:r>
              <a:rPr lang="en-GB" dirty="0"/>
              <a:t>An excellent garden for learning about and developing </a:t>
            </a:r>
            <a:r>
              <a:rPr lang="en-GB" dirty="0" err="1"/>
              <a:t>mapwork</a:t>
            </a:r>
            <a:r>
              <a:rPr lang="en-GB" dirty="0"/>
              <a:t> skills (far superior to very familiar school grounds)</a:t>
            </a:r>
          </a:p>
          <a:p>
            <a:pPr marL="171450" indent="-171450">
              <a:buFont typeface="Arial" panose="020B0604020202020204" pitchFamily="34" charset="0"/>
              <a:buChar char="•"/>
              <a:defRPr/>
            </a:pPr>
            <a:r>
              <a:rPr lang="en-GB" dirty="0"/>
              <a:t>Variety of trails around the garden, designed to practice different map skills.</a:t>
            </a:r>
          </a:p>
          <a:p>
            <a:pPr marL="171450" indent="-171450">
              <a:buFont typeface="Arial" panose="020B0604020202020204" pitchFamily="34" charset="0"/>
              <a:buChar char="•"/>
              <a:defRPr/>
            </a:pPr>
            <a:r>
              <a:rPr lang="en-GB" dirty="0"/>
              <a:t>Additional </a:t>
            </a:r>
            <a:r>
              <a:rPr lang="en-GB" dirty="0" err="1"/>
              <a:t>mapwork</a:t>
            </a:r>
            <a:r>
              <a:rPr lang="en-GB" dirty="0"/>
              <a:t> opportunities in and around Burwell and the local area.</a:t>
            </a:r>
          </a:p>
          <a:p>
            <a:pPr>
              <a:defRPr/>
            </a:pPr>
            <a:endParaRPr lang="en-GB" dirty="0"/>
          </a:p>
        </p:txBody>
      </p:sp>
      <p:sp>
        <p:nvSpPr>
          <p:cNvPr id="36868" name="Slide Number Placeholder 3"/>
          <p:cNvSpPr>
            <a:spLocks noGrp="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AAEE1EC-72D1-4068-998E-61A734A5F361}" type="slidenum">
              <a:rPr lang="en-US" altLang="en-US" smtClean="0"/>
              <a:pPr/>
              <a:t>16</a:t>
            </a:fld>
            <a:endParaRPr lang="en-US" altLang="en-US"/>
          </a:p>
        </p:txBody>
      </p:sp>
    </p:spTree>
    <p:extLst>
      <p:ext uri="{BB962C8B-B14F-4D97-AF65-F5344CB8AC3E}">
        <p14:creationId xmlns:p14="http://schemas.microsoft.com/office/powerpoint/2010/main" val="5619572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a:ln/>
        </p:spPr>
      </p:sp>
      <p:sp>
        <p:nvSpPr>
          <p:cNvPr id="38915" name="Notes Placeholder 2"/>
          <p:cNvSpPr>
            <a:spLocks noGrp="1"/>
          </p:cNvSpPr>
          <p:nvPr>
            <p:ph type="body" idx="1"/>
          </p:nvPr>
        </p:nvSpPr>
        <p:spPr>
          <a:noFill/>
        </p:spPr>
        <p:txBody>
          <a:bodyPr/>
          <a:lstStyle/>
          <a:p>
            <a:r>
              <a:rPr lang="en-GB" altLang="en-US"/>
              <a:t>Explore the environment (bushcraft, sensory games, den building,)and explore your own abilities (through teambuilding, sensory games etc)</a:t>
            </a:r>
          </a:p>
          <a:p>
            <a:endParaRPr lang="en-GB" altLang="en-US"/>
          </a:p>
          <a:p>
            <a:r>
              <a:rPr lang="en-GB" altLang="en-US"/>
              <a:t>Team building is at the heart of every course through all of the activities at the Centre, </a:t>
            </a:r>
          </a:p>
          <a:p>
            <a:endParaRPr lang="en-GB" altLang="en-US"/>
          </a:p>
        </p:txBody>
      </p:sp>
      <p:sp>
        <p:nvSpPr>
          <p:cNvPr id="38916" name="Slide Number Placeholder 3"/>
          <p:cNvSpPr>
            <a:spLocks noGrp="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77C4E8A-F83F-46EC-B321-F59D2E47DF65}" type="slidenum">
              <a:rPr lang="en-US" altLang="en-US" smtClean="0"/>
              <a:pPr/>
              <a:t>17</a:t>
            </a:fld>
            <a:endParaRPr lang="en-US" altLang="en-US"/>
          </a:p>
        </p:txBody>
      </p:sp>
    </p:spTree>
    <p:extLst>
      <p:ext uri="{BB962C8B-B14F-4D97-AF65-F5344CB8AC3E}">
        <p14:creationId xmlns:p14="http://schemas.microsoft.com/office/powerpoint/2010/main" val="7801240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ln/>
        </p:spPr>
      </p:sp>
      <p:sp>
        <p:nvSpPr>
          <p:cNvPr id="30723" name="Notes Placeholder 2"/>
          <p:cNvSpPr>
            <a:spLocks noGrp="1"/>
          </p:cNvSpPr>
          <p:nvPr>
            <p:ph type="body" idx="1"/>
          </p:nvPr>
        </p:nvSpPr>
        <p:spPr>
          <a:noFill/>
        </p:spPr>
        <p:txBody>
          <a:bodyPr/>
          <a:lstStyle/>
          <a:p>
            <a:r>
              <a:rPr lang="en-GB" altLang="en-US"/>
              <a:t>Wide variety of options</a:t>
            </a:r>
          </a:p>
          <a:p>
            <a:r>
              <a:rPr lang="en-GB" altLang="en-US"/>
              <a:t>Activity programme individually planned with school staff</a:t>
            </a:r>
          </a:p>
          <a:p>
            <a:r>
              <a:rPr lang="en-GB" altLang="en-US"/>
              <a:t>Adapted to individual requirements of school</a:t>
            </a:r>
          </a:p>
          <a:p>
            <a:r>
              <a:rPr lang="en-GB" altLang="en-US"/>
              <a:t> Activities linked to National Curriculum</a:t>
            </a:r>
          </a:p>
          <a:p>
            <a:r>
              <a:rPr lang="en-GB" altLang="en-US"/>
              <a:t>Aim to enhance / extend classroom learning</a:t>
            </a:r>
          </a:p>
          <a:p>
            <a:r>
              <a:rPr lang="en-GB" altLang="en-US"/>
              <a:t>Sample timetable sets out the way a day is normally planned out.</a:t>
            </a:r>
          </a:p>
          <a:p>
            <a:endParaRPr lang="en-GB" altLang="en-US"/>
          </a:p>
        </p:txBody>
      </p:sp>
      <p:sp>
        <p:nvSpPr>
          <p:cNvPr id="30724" name="Slide Number Placeholder 3"/>
          <p:cNvSpPr>
            <a:spLocks noGrp="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FD7EE63-7709-46BC-920F-9B8D76190F4A}" type="slidenum">
              <a:rPr lang="en-US" altLang="en-US" smtClean="0"/>
              <a:pPr/>
              <a:t>18</a:t>
            </a:fld>
            <a:endParaRPr lang="en-US" altLang="en-US"/>
          </a:p>
        </p:txBody>
      </p:sp>
    </p:spTree>
    <p:extLst>
      <p:ext uri="{BB962C8B-B14F-4D97-AF65-F5344CB8AC3E}">
        <p14:creationId xmlns:p14="http://schemas.microsoft.com/office/powerpoint/2010/main" val="35072841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ln/>
        </p:spPr>
      </p:sp>
      <p:sp>
        <p:nvSpPr>
          <p:cNvPr id="30723" name="Notes Placeholder 2"/>
          <p:cNvSpPr>
            <a:spLocks noGrp="1"/>
          </p:cNvSpPr>
          <p:nvPr>
            <p:ph type="body" idx="1"/>
          </p:nvPr>
        </p:nvSpPr>
        <p:spPr>
          <a:noFill/>
        </p:spPr>
        <p:txBody>
          <a:bodyPr/>
          <a:lstStyle/>
          <a:p>
            <a:r>
              <a:rPr lang="en-GB" altLang="en-US"/>
              <a:t>Wide variety of options</a:t>
            </a:r>
          </a:p>
          <a:p>
            <a:r>
              <a:rPr lang="en-GB" altLang="en-US"/>
              <a:t>Activity programme individually planned with school staff</a:t>
            </a:r>
          </a:p>
          <a:p>
            <a:r>
              <a:rPr lang="en-GB" altLang="en-US"/>
              <a:t>Adapted to individual requirements of school</a:t>
            </a:r>
          </a:p>
          <a:p>
            <a:r>
              <a:rPr lang="en-GB" altLang="en-US"/>
              <a:t> Activities linked to National Curriculum</a:t>
            </a:r>
          </a:p>
          <a:p>
            <a:r>
              <a:rPr lang="en-GB" altLang="en-US"/>
              <a:t>Aim to enhance / extend classroom learning</a:t>
            </a:r>
          </a:p>
          <a:p>
            <a:r>
              <a:rPr lang="en-GB" altLang="en-US"/>
              <a:t>Sample timetable sets out the way a day is normally planned out.</a:t>
            </a:r>
          </a:p>
          <a:p>
            <a:endParaRPr lang="en-GB" altLang="en-US"/>
          </a:p>
        </p:txBody>
      </p:sp>
      <p:sp>
        <p:nvSpPr>
          <p:cNvPr id="30724" name="Slide Number Placeholder 3"/>
          <p:cNvSpPr>
            <a:spLocks noGrp="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FD7EE63-7709-46BC-920F-9B8D76190F4A}" type="slidenum">
              <a:rPr lang="en-US" altLang="en-US" smtClean="0"/>
              <a:pPr/>
              <a:t>19</a:t>
            </a:fld>
            <a:endParaRPr lang="en-US" altLang="en-US"/>
          </a:p>
        </p:txBody>
      </p:sp>
    </p:spTree>
    <p:extLst>
      <p:ext uri="{BB962C8B-B14F-4D97-AF65-F5344CB8AC3E}">
        <p14:creationId xmlns:p14="http://schemas.microsoft.com/office/powerpoint/2010/main" val="364107199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ln/>
        </p:spPr>
      </p:sp>
      <p:sp>
        <p:nvSpPr>
          <p:cNvPr id="30723" name="Notes Placeholder 2"/>
          <p:cNvSpPr>
            <a:spLocks noGrp="1"/>
          </p:cNvSpPr>
          <p:nvPr>
            <p:ph type="body" idx="1"/>
          </p:nvPr>
        </p:nvSpPr>
        <p:spPr>
          <a:noFill/>
        </p:spPr>
        <p:txBody>
          <a:bodyPr/>
          <a:lstStyle/>
          <a:p>
            <a:r>
              <a:rPr lang="en-GB" altLang="en-US"/>
              <a:t>Wide variety of options</a:t>
            </a:r>
          </a:p>
          <a:p>
            <a:r>
              <a:rPr lang="en-GB" altLang="en-US"/>
              <a:t>Activity programme individually planned with school staff</a:t>
            </a:r>
          </a:p>
          <a:p>
            <a:r>
              <a:rPr lang="en-GB" altLang="en-US"/>
              <a:t>Adapted to individual requirements of school</a:t>
            </a:r>
          </a:p>
          <a:p>
            <a:r>
              <a:rPr lang="en-GB" altLang="en-US"/>
              <a:t> Activities linked to National Curriculum</a:t>
            </a:r>
          </a:p>
          <a:p>
            <a:r>
              <a:rPr lang="en-GB" altLang="en-US"/>
              <a:t>Aim to enhance / extend classroom learning</a:t>
            </a:r>
          </a:p>
          <a:p>
            <a:r>
              <a:rPr lang="en-GB" altLang="en-US"/>
              <a:t>Sample timetable sets out the way a day is normally planned out.</a:t>
            </a:r>
          </a:p>
          <a:p>
            <a:endParaRPr lang="en-GB" altLang="en-US"/>
          </a:p>
        </p:txBody>
      </p:sp>
      <p:sp>
        <p:nvSpPr>
          <p:cNvPr id="30724" name="Slide Number Placeholder 3"/>
          <p:cNvSpPr>
            <a:spLocks noGrp="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FD7EE63-7709-46BC-920F-9B8D76190F4A}" type="slidenum">
              <a:rPr lang="en-US" altLang="en-US" smtClean="0"/>
              <a:pPr/>
              <a:t>20</a:t>
            </a:fld>
            <a:endParaRPr lang="en-US" altLang="en-US"/>
          </a:p>
        </p:txBody>
      </p:sp>
    </p:spTree>
    <p:extLst>
      <p:ext uri="{BB962C8B-B14F-4D97-AF65-F5344CB8AC3E}">
        <p14:creationId xmlns:p14="http://schemas.microsoft.com/office/powerpoint/2010/main" val="1866184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a:ln/>
        </p:spPr>
      </p:sp>
      <p:sp>
        <p:nvSpPr>
          <p:cNvPr id="28675" name="Notes Placeholder 2"/>
          <p:cNvSpPr>
            <a:spLocks noGrp="1"/>
          </p:cNvSpPr>
          <p:nvPr>
            <p:ph type="body" idx="1"/>
          </p:nvPr>
        </p:nvSpPr>
        <p:spPr>
          <a:noFill/>
        </p:spPr>
        <p:txBody>
          <a:bodyPr/>
          <a:lstStyle/>
          <a:p>
            <a:pPr marL="171450" indent="-171450">
              <a:buFontTx/>
              <a:buChar char="•"/>
            </a:pPr>
            <a:r>
              <a:rPr lang="en-GB" altLang="en-US"/>
              <a:t>Breakfast, dinner &amp; tea all served in dining room </a:t>
            </a:r>
          </a:p>
          <a:p>
            <a:pPr marL="171450" indent="-171450">
              <a:buFontTx/>
              <a:buChar char="•"/>
            </a:pPr>
            <a:r>
              <a:rPr lang="en-GB" altLang="en-US"/>
              <a:t>Sit in small “family” table groups</a:t>
            </a:r>
          </a:p>
          <a:p>
            <a:pPr marL="171450" indent="-171450">
              <a:buFontTx/>
              <a:buChar char="•"/>
            </a:pPr>
            <a:r>
              <a:rPr lang="en-GB" altLang="en-US"/>
              <a:t>Children fully involved in serving each other, clearing away &amp; setting up for the next meal</a:t>
            </a:r>
          </a:p>
          <a:p>
            <a:pPr marL="171450" indent="-171450">
              <a:buFontTx/>
              <a:buChar char="•"/>
            </a:pPr>
            <a:r>
              <a:rPr lang="en-GB" altLang="en-US"/>
              <a:t>Burwell House has good reputation for delicious, healthy food. </a:t>
            </a:r>
          </a:p>
          <a:p>
            <a:pPr marL="171450" indent="-171450">
              <a:buFontTx/>
              <a:buChar char="•"/>
            </a:pPr>
            <a:r>
              <a:rPr lang="en-GB" altLang="en-US"/>
              <a:t>Refreshments served mid-morning (with biscuit) / afternoon (with fruit) </a:t>
            </a:r>
          </a:p>
          <a:p>
            <a:pPr marL="171450" indent="-171450">
              <a:buFontTx/>
              <a:buChar char="•"/>
            </a:pPr>
            <a:r>
              <a:rPr lang="en-GB" altLang="en-US"/>
              <a:t>Special diets catered for.  </a:t>
            </a:r>
          </a:p>
          <a:p>
            <a:pPr marL="171450" indent="-171450">
              <a:buFontTx/>
              <a:buChar char="•"/>
            </a:pPr>
            <a:r>
              <a:rPr lang="en-GB" altLang="en-US"/>
              <a:t>We encourage all children to give things a try – and very regularly find that in the supportive environment amongst their friends, that children will give things a go.  But we’ll always have an alternative if they absolutely refuse – we aren’t going to let any child go hungry!</a:t>
            </a:r>
          </a:p>
          <a:p>
            <a:pPr marL="171450" indent="-171450">
              <a:buFontTx/>
              <a:buChar char="•"/>
            </a:pPr>
            <a:r>
              <a:rPr lang="en-GB" altLang="en-US"/>
              <a:t>Cooks enjoy making birthdays special - Home-made birthday cakes provided if needed.</a:t>
            </a:r>
          </a:p>
          <a:p>
            <a:pPr marL="171450" indent="-171450">
              <a:buFontTx/>
              <a:buChar char="•"/>
            </a:pPr>
            <a:endParaRPr lang="en-GB" altLang="en-US"/>
          </a:p>
        </p:txBody>
      </p:sp>
      <p:sp>
        <p:nvSpPr>
          <p:cNvPr id="28676" name="Slide Number Placeholder 3"/>
          <p:cNvSpPr>
            <a:spLocks noGrp="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1F6ABD5-03CB-40FF-9BDF-1F3878323CD8}" type="slidenum">
              <a:rPr lang="en-US" altLang="en-US" smtClean="0"/>
              <a:pPr/>
              <a:t>21</a:t>
            </a:fld>
            <a:endParaRPr lang="en-US" altLang="en-US"/>
          </a:p>
        </p:txBody>
      </p:sp>
    </p:spTree>
    <p:extLst>
      <p:ext uri="{BB962C8B-B14F-4D97-AF65-F5344CB8AC3E}">
        <p14:creationId xmlns:p14="http://schemas.microsoft.com/office/powerpoint/2010/main" val="410432966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Rot="1" noChangeAspect="1" noChangeArrowheads="1" noTextEdit="1"/>
          </p:cNvSpPr>
          <p:nvPr>
            <p:ph type="sldImg"/>
          </p:nvPr>
        </p:nvSpPr>
        <p:spPr>
          <a:ln/>
        </p:spPr>
      </p:sp>
      <p:sp>
        <p:nvSpPr>
          <p:cNvPr id="25603" name="Rectangle 3"/>
          <p:cNvSpPr>
            <a:spLocks noGrp="1" noChangeArrowheads="1"/>
          </p:cNvSpPr>
          <p:nvPr>
            <p:ph type="body" idx="1"/>
          </p:nvPr>
        </p:nvSpPr>
        <p:spPr/>
        <p:txBody>
          <a:bodyPr/>
          <a:lstStyle/>
          <a:p>
            <a:pPr marL="171450" indent="-171450">
              <a:buFont typeface="Arial" panose="020B0604020202020204" pitchFamily="34" charset="0"/>
              <a:buChar char="•"/>
              <a:defRPr/>
            </a:pPr>
            <a:r>
              <a:rPr lang="en-GB" dirty="0"/>
              <a:t>Run by school staff</a:t>
            </a:r>
          </a:p>
          <a:p>
            <a:pPr marL="171450" indent="-171450">
              <a:buFont typeface="Arial" panose="020B0604020202020204" pitchFamily="34" charset="0"/>
              <a:buChar char="•"/>
              <a:defRPr/>
            </a:pPr>
            <a:r>
              <a:rPr lang="en-GB" dirty="0"/>
              <a:t>Souvenir shop</a:t>
            </a:r>
          </a:p>
          <a:p>
            <a:pPr marL="171450" indent="-171450">
              <a:buFont typeface="Arial" panose="020B0604020202020204" pitchFamily="34" charset="0"/>
              <a:buChar char="•"/>
              <a:defRPr/>
            </a:pPr>
            <a:r>
              <a:rPr lang="en-GB" dirty="0"/>
              <a:t>Diaries, free time, bat detectors, play piano, games, campfire, stargazing.  </a:t>
            </a:r>
          </a:p>
          <a:p>
            <a:pPr eaLnBrk="1" hangingPunct="1">
              <a:defRPr/>
            </a:pPr>
            <a:endParaRPr lang="en-US" altLang="en-US" dirty="0"/>
          </a:p>
        </p:txBody>
      </p:sp>
    </p:spTree>
    <p:extLst>
      <p:ext uri="{BB962C8B-B14F-4D97-AF65-F5344CB8AC3E}">
        <p14:creationId xmlns:p14="http://schemas.microsoft.com/office/powerpoint/2010/main" val="312624331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defRPr/>
            </a:pPr>
            <a:r>
              <a:rPr lang="en-GB" dirty="0"/>
              <a:t>Qualified and experienced teachers – all who are excellent.</a:t>
            </a:r>
          </a:p>
          <a:p>
            <a:pPr marL="171450" indent="-171450">
              <a:buFont typeface="Arial" panose="020B0604020202020204" pitchFamily="34" charset="0"/>
              <a:buChar char="•"/>
              <a:defRPr/>
            </a:pPr>
            <a:r>
              <a:rPr lang="en-GB" dirty="0"/>
              <a:t>1 will coordinate and lead most of the teaching input</a:t>
            </a:r>
          </a:p>
          <a:p>
            <a:pPr marL="171450" indent="-171450">
              <a:buFont typeface="Arial" panose="020B0604020202020204" pitchFamily="34" charset="0"/>
              <a:buChar char="•"/>
              <a:defRPr/>
            </a:pPr>
            <a:r>
              <a:rPr lang="en-GB" dirty="0"/>
              <a:t>Get to know and interact with the children on an individual basis </a:t>
            </a:r>
          </a:p>
          <a:p>
            <a:pPr>
              <a:defRPr/>
            </a:pPr>
            <a:endParaRPr lang="en-GB" dirty="0"/>
          </a:p>
        </p:txBody>
      </p:sp>
      <p:sp>
        <p:nvSpPr>
          <p:cNvPr id="49156" name="Slide Number Placeholder 3"/>
          <p:cNvSpPr>
            <a:spLocks noGrp="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EECBC81-9592-4318-A94D-F1F8A4B624DB}" type="slidenum">
              <a:rPr lang="en-US" altLang="en-US" smtClean="0"/>
              <a:pPr/>
              <a:t>24</a:t>
            </a:fld>
            <a:endParaRPr lang="en-US" altLang="en-US"/>
          </a:p>
        </p:txBody>
      </p:sp>
    </p:spTree>
    <p:extLst>
      <p:ext uri="{BB962C8B-B14F-4D97-AF65-F5344CB8AC3E}">
        <p14:creationId xmlns:p14="http://schemas.microsoft.com/office/powerpoint/2010/main" val="38376853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defRPr/>
            </a:pPr>
            <a:r>
              <a:rPr lang="en-GB" dirty="0"/>
              <a:t>Qualified and experienced teachers – all who are excellent.</a:t>
            </a:r>
          </a:p>
          <a:p>
            <a:pPr marL="171450" indent="-171450">
              <a:buFont typeface="Arial" panose="020B0604020202020204" pitchFamily="34" charset="0"/>
              <a:buChar char="•"/>
              <a:defRPr/>
            </a:pPr>
            <a:r>
              <a:rPr lang="en-GB" dirty="0"/>
              <a:t>1 will coordinate and lead most of the teaching input</a:t>
            </a:r>
          </a:p>
          <a:p>
            <a:pPr marL="171450" indent="-171450">
              <a:buFont typeface="Arial" panose="020B0604020202020204" pitchFamily="34" charset="0"/>
              <a:buChar char="•"/>
              <a:defRPr/>
            </a:pPr>
            <a:r>
              <a:rPr lang="en-GB" dirty="0"/>
              <a:t>Get to know and interact with the children on an individual basis </a:t>
            </a:r>
          </a:p>
          <a:p>
            <a:pPr>
              <a:defRPr/>
            </a:pPr>
            <a:endParaRPr lang="en-GB" dirty="0"/>
          </a:p>
        </p:txBody>
      </p:sp>
      <p:sp>
        <p:nvSpPr>
          <p:cNvPr id="49156" name="Slide Number Placeholder 3"/>
          <p:cNvSpPr>
            <a:spLocks noGrp="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EECBC81-9592-4318-A94D-F1F8A4B624DB}" type="slidenum">
              <a:rPr lang="en-US" altLang="en-US" smtClean="0"/>
              <a:pPr/>
              <a:t>25</a:t>
            </a:fld>
            <a:endParaRPr lang="en-US" altLang="en-US"/>
          </a:p>
        </p:txBody>
      </p:sp>
    </p:spTree>
    <p:extLst>
      <p:ext uri="{BB962C8B-B14F-4D97-AF65-F5344CB8AC3E}">
        <p14:creationId xmlns:p14="http://schemas.microsoft.com/office/powerpoint/2010/main" val="178803586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defRPr/>
            </a:pPr>
            <a:r>
              <a:rPr lang="en-GB" dirty="0"/>
              <a:t>Qualified and experienced teachers – all who are excellent.</a:t>
            </a:r>
          </a:p>
          <a:p>
            <a:pPr marL="171450" indent="-171450">
              <a:buFont typeface="Arial" panose="020B0604020202020204" pitchFamily="34" charset="0"/>
              <a:buChar char="•"/>
              <a:defRPr/>
            </a:pPr>
            <a:r>
              <a:rPr lang="en-GB" dirty="0"/>
              <a:t>1 will coordinate and lead most of the teaching input</a:t>
            </a:r>
          </a:p>
          <a:p>
            <a:pPr marL="171450" indent="-171450">
              <a:buFont typeface="Arial" panose="020B0604020202020204" pitchFamily="34" charset="0"/>
              <a:buChar char="•"/>
              <a:defRPr/>
            </a:pPr>
            <a:r>
              <a:rPr lang="en-GB" dirty="0"/>
              <a:t>Get to know and interact with the children on an individual basis </a:t>
            </a:r>
          </a:p>
          <a:p>
            <a:pPr>
              <a:defRPr/>
            </a:pPr>
            <a:endParaRPr lang="en-GB" dirty="0"/>
          </a:p>
        </p:txBody>
      </p:sp>
      <p:sp>
        <p:nvSpPr>
          <p:cNvPr id="49156" name="Slide Number Placeholder 3"/>
          <p:cNvSpPr>
            <a:spLocks noGrp="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EECBC81-9592-4318-A94D-F1F8A4B624DB}" type="slidenum">
              <a:rPr lang="en-US" altLang="en-US" smtClean="0"/>
              <a:pPr/>
              <a:t>26</a:t>
            </a:fld>
            <a:endParaRPr lang="en-US" altLang="en-US"/>
          </a:p>
        </p:txBody>
      </p:sp>
    </p:spTree>
    <p:extLst>
      <p:ext uri="{BB962C8B-B14F-4D97-AF65-F5344CB8AC3E}">
        <p14:creationId xmlns:p14="http://schemas.microsoft.com/office/powerpoint/2010/main" val="244667462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defRPr/>
            </a:pPr>
            <a:r>
              <a:rPr lang="en-GB" dirty="0"/>
              <a:t>Qualified and experienced teachers – all who are excellent.</a:t>
            </a:r>
          </a:p>
          <a:p>
            <a:pPr marL="171450" indent="-171450">
              <a:buFont typeface="Arial" panose="020B0604020202020204" pitchFamily="34" charset="0"/>
              <a:buChar char="•"/>
              <a:defRPr/>
            </a:pPr>
            <a:r>
              <a:rPr lang="en-GB" dirty="0"/>
              <a:t>1 will coordinate and lead most of the teaching input</a:t>
            </a:r>
          </a:p>
          <a:p>
            <a:pPr marL="171450" indent="-171450">
              <a:buFont typeface="Arial" panose="020B0604020202020204" pitchFamily="34" charset="0"/>
              <a:buChar char="•"/>
              <a:defRPr/>
            </a:pPr>
            <a:r>
              <a:rPr lang="en-GB" dirty="0"/>
              <a:t>Get to know and interact with the children on an individual basis </a:t>
            </a:r>
          </a:p>
          <a:p>
            <a:pPr>
              <a:defRPr/>
            </a:pPr>
            <a:endParaRPr lang="en-GB" dirty="0"/>
          </a:p>
        </p:txBody>
      </p:sp>
      <p:sp>
        <p:nvSpPr>
          <p:cNvPr id="49156" name="Slide Number Placeholder 3"/>
          <p:cNvSpPr>
            <a:spLocks noGrp="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EECBC81-9592-4318-A94D-F1F8A4B624DB}" type="slidenum">
              <a:rPr lang="en-US" altLang="en-US" smtClean="0"/>
              <a:pPr/>
              <a:t>27</a:t>
            </a:fld>
            <a:endParaRPr lang="en-US" altLang="en-US"/>
          </a:p>
        </p:txBody>
      </p:sp>
    </p:spTree>
    <p:extLst>
      <p:ext uri="{BB962C8B-B14F-4D97-AF65-F5344CB8AC3E}">
        <p14:creationId xmlns:p14="http://schemas.microsoft.com/office/powerpoint/2010/main" val="406565179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defRPr/>
            </a:pPr>
            <a:r>
              <a:rPr lang="en-GB" dirty="0"/>
              <a:t>Qualified and experienced teachers – all who are excellent.</a:t>
            </a:r>
          </a:p>
          <a:p>
            <a:pPr marL="171450" indent="-171450">
              <a:buFont typeface="Arial" panose="020B0604020202020204" pitchFamily="34" charset="0"/>
              <a:buChar char="•"/>
              <a:defRPr/>
            </a:pPr>
            <a:r>
              <a:rPr lang="en-GB" dirty="0"/>
              <a:t>1 will coordinate and lead most of the teaching input</a:t>
            </a:r>
          </a:p>
          <a:p>
            <a:pPr marL="171450" indent="-171450">
              <a:buFont typeface="Arial" panose="020B0604020202020204" pitchFamily="34" charset="0"/>
              <a:buChar char="•"/>
              <a:defRPr/>
            </a:pPr>
            <a:r>
              <a:rPr lang="en-GB" dirty="0"/>
              <a:t>Get to know and interact with the children on an individual basis </a:t>
            </a:r>
          </a:p>
          <a:p>
            <a:pPr>
              <a:defRPr/>
            </a:pPr>
            <a:endParaRPr lang="en-GB" dirty="0"/>
          </a:p>
        </p:txBody>
      </p:sp>
      <p:sp>
        <p:nvSpPr>
          <p:cNvPr id="49156" name="Slide Number Placeholder 3"/>
          <p:cNvSpPr>
            <a:spLocks noGrp="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EECBC81-9592-4318-A94D-F1F8A4B624DB}" type="slidenum">
              <a:rPr lang="en-US" altLang="en-US" smtClean="0"/>
              <a:pPr/>
              <a:t>28</a:t>
            </a:fld>
            <a:endParaRPr lang="en-US" altLang="en-US"/>
          </a:p>
        </p:txBody>
      </p:sp>
    </p:spTree>
    <p:extLst>
      <p:ext uri="{BB962C8B-B14F-4D97-AF65-F5344CB8AC3E}">
        <p14:creationId xmlns:p14="http://schemas.microsoft.com/office/powerpoint/2010/main" val="260359744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defRPr/>
            </a:pPr>
            <a:r>
              <a:rPr lang="en-GB" dirty="0"/>
              <a:t>Qualified and experienced teachers – all who are excellent.</a:t>
            </a:r>
          </a:p>
          <a:p>
            <a:pPr marL="171450" indent="-171450">
              <a:buFont typeface="Arial" panose="020B0604020202020204" pitchFamily="34" charset="0"/>
              <a:buChar char="•"/>
              <a:defRPr/>
            </a:pPr>
            <a:r>
              <a:rPr lang="en-GB" dirty="0"/>
              <a:t>1 will coordinate and lead most of the teaching input</a:t>
            </a:r>
          </a:p>
          <a:p>
            <a:pPr marL="171450" indent="-171450">
              <a:buFont typeface="Arial" panose="020B0604020202020204" pitchFamily="34" charset="0"/>
              <a:buChar char="•"/>
              <a:defRPr/>
            </a:pPr>
            <a:r>
              <a:rPr lang="en-GB" dirty="0"/>
              <a:t>Get to know and interact with the children on an individual basis </a:t>
            </a:r>
          </a:p>
          <a:p>
            <a:pPr>
              <a:defRPr/>
            </a:pPr>
            <a:endParaRPr lang="en-GB" dirty="0"/>
          </a:p>
        </p:txBody>
      </p:sp>
      <p:sp>
        <p:nvSpPr>
          <p:cNvPr id="49156" name="Slide Number Placeholder 3"/>
          <p:cNvSpPr>
            <a:spLocks noGrp="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EECBC81-9592-4318-A94D-F1F8A4B624DB}" type="slidenum">
              <a:rPr lang="en-US" altLang="en-US" smtClean="0"/>
              <a:pPr/>
              <a:t>29</a:t>
            </a:fld>
            <a:endParaRPr lang="en-US" altLang="en-US"/>
          </a:p>
        </p:txBody>
      </p:sp>
    </p:spTree>
    <p:extLst>
      <p:ext uri="{BB962C8B-B14F-4D97-AF65-F5344CB8AC3E}">
        <p14:creationId xmlns:p14="http://schemas.microsoft.com/office/powerpoint/2010/main" val="6613716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lvl1pPr>
              <a:defRPr/>
            </a:lvl1pPr>
          </a:lstStyle>
          <a:p>
            <a:pPr>
              <a:defRPr/>
            </a:pPr>
            <a:fld id="{A5317FA5-E749-4E85-BF5E-986CC2C8E0F0}" type="datetimeFigureOut">
              <a:rPr lang="en-US"/>
              <a:pPr>
                <a:defRPr/>
              </a:pPr>
              <a:t>9/24/2026</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F5C2BC1F-7D3E-4078-A045-70F3847F8F1B}" type="slidenum">
              <a:rPr lang="en-GB" altLang="en-US"/>
              <a:pPr>
                <a:defRPr/>
              </a:pPr>
              <a:t>‹#›</a:t>
            </a:fld>
            <a:endParaRPr lang="en-GB" altLang="en-US"/>
          </a:p>
        </p:txBody>
      </p:sp>
    </p:spTree>
    <p:extLst>
      <p:ext uri="{BB962C8B-B14F-4D97-AF65-F5344CB8AC3E}">
        <p14:creationId xmlns:p14="http://schemas.microsoft.com/office/powerpoint/2010/main" val="26995371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lvl1pPr>
              <a:defRPr/>
            </a:lvl1pPr>
          </a:lstStyle>
          <a:p>
            <a:pPr>
              <a:defRPr/>
            </a:pPr>
            <a:fld id="{5D23607D-BE89-4CE5-910D-091431717154}" type="datetimeFigureOut">
              <a:rPr lang="en-US"/>
              <a:pPr>
                <a:defRPr/>
              </a:pPr>
              <a:t>9/24/2026</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392F5362-2E7D-481C-8211-69C529D75AA5}" type="slidenum">
              <a:rPr lang="en-GB" altLang="en-US"/>
              <a:pPr>
                <a:defRPr/>
              </a:pPr>
              <a:t>‹#›</a:t>
            </a:fld>
            <a:endParaRPr lang="en-GB" altLang="en-US"/>
          </a:p>
        </p:txBody>
      </p:sp>
    </p:spTree>
    <p:extLst>
      <p:ext uri="{BB962C8B-B14F-4D97-AF65-F5344CB8AC3E}">
        <p14:creationId xmlns:p14="http://schemas.microsoft.com/office/powerpoint/2010/main" val="7937866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lvl1pPr>
              <a:defRPr/>
            </a:lvl1pPr>
          </a:lstStyle>
          <a:p>
            <a:pPr>
              <a:defRPr/>
            </a:pPr>
            <a:fld id="{DC44DF97-3E0A-4E04-8BD2-E7179AA4C0BE}" type="datetimeFigureOut">
              <a:rPr lang="en-US"/>
              <a:pPr>
                <a:defRPr/>
              </a:pPr>
              <a:t>9/24/2026</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8D9104B5-B45A-46E0-AAD3-A31B84719405}" type="slidenum">
              <a:rPr lang="en-GB" altLang="en-US"/>
              <a:pPr>
                <a:defRPr/>
              </a:pPr>
              <a:t>‹#›</a:t>
            </a:fld>
            <a:endParaRPr lang="en-GB" altLang="en-US"/>
          </a:p>
        </p:txBody>
      </p:sp>
    </p:spTree>
    <p:extLst>
      <p:ext uri="{BB962C8B-B14F-4D97-AF65-F5344CB8AC3E}">
        <p14:creationId xmlns:p14="http://schemas.microsoft.com/office/powerpoint/2010/main" val="38149389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a:xfrm>
            <a:off x="457200" y="6356350"/>
            <a:ext cx="2133600" cy="365125"/>
          </a:xfrm>
          <a:prstGeom prst="rect">
            <a:avLst/>
          </a:prstGeom>
        </p:spPr>
        <p:txBody>
          <a:bodyPr/>
          <a:lstStyle>
            <a:lvl1pPr>
              <a:defRPr/>
            </a:lvl1pPr>
          </a:lstStyle>
          <a:p>
            <a:pPr>
              <a:defRPr/>
            </a:pPr>
            <a:fld id="{986AAC3B-32F7-4A8E-BDD8-F3FF277C5965}" type="datetimeFigureOut">
              <a:rPr lang="en-US"/>
              <a:pPr>
                <a:defRPr/>
              </a:pPr>
              <a:t>9/24/2026</a:t>
            </a:fld>
            <a:endParaRPr lang="en-GB"/>
          </a:p>
        </p:txBody>
      </p:sp>
      <p:sp>
        <p:nvSpPr>
          <p:cNvPr id="6" name="Footer Placeholder 4"/>
          <p:cNvSpPr>
            <a:spLocks noGrp="1"/>
          </p:cNvSpPr>
          <p:nvPr>
            <p:ph type="ftr" sz="quarter" idx="11"/>
          </p:nvPr>
        </p:nvSpPr>
        <p:spPr>
          <a:xfrm>
            <a:off x="3124200" y="6356350"/>
            <a:ext cx="2895600" cy="365125"/>
          </a:xfrm>
          <a:prstGeom prst="rect">
            <a:avLst/>
          </a:prstGeom>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CC173D87-F42F-4457-A07B-41E754DDA824}" type="slidenum">
              <a:rPr lang="en-GB" altLang="en-US"/>
              <a:pPr>
                <a:defRPr/>
              </a:pPr>
              <a:t>‹#›</a:t>
            </a:fld>
            <a:endParaRPr lang="en-GB" altLang="en-US"/>
          </a:p>
        </p:txBody>
      </p:sp>
    </p:spTree>
    <p:extLst>
      <p:ext uri="{BB962C8B-B14F-4D97-AF65-F5344CB8AC3E}">
        <p14:creationId xmlns:p14="http://schemas.microsoft.com/office/powerpoint/2010/main" val="25866744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a:xfrm>
            <a:off x="457200" y="6356350"/>
            <a:ext cx="2133600" cy="365125"/>
          </a:xfrm>
          <a:prstGeom prst="rect">
            <a:avLst/>
          </a:prstGeom>
        </p:spPr>
        <p:txBody>
          <a:bodyPr/>
          <a:lstStyle>
            <a:lvl1pPr>
              <a:defRPr/>
            </a:lvl1pPr>
          </a:lstStyle>
          <a:p>
            <a:pPr>
              <a:defRPr/>
            </a:pPr>
            <a:fld id="{95BEF45A-268F-4A6A-B766-5758BEC1DE2F}" type="datetimeFigureOut">
              <a:rPr lang="en-US"/>
              <a:pPr>
                <a:defRPr/>
              </a:pPr>
              <a:t>9/24/2026</a:t>
            </a:fld>
            <a:endParaRPr lang="en-GB"/>
          </a:p>
        </p:txBody>
      </p:sp>
      <p:sp>
        <p:nvSpPr>
          <p:cNvPr id="8" name="Footer Placeholder 4"/>
          <p:cNvSpPr>
            <a:spLocks noGrp="1"/>
          </p:cNvSpPr>
          <p:nvPr>
            <p:ph type="ftr" sz="quarter" idx="11"/>
          </p:nvPr>
        </p:nvSpPr>
        <p:spPr>
          <a:xfrm>
            <a:off x="3124200" y="6356350"/>
            <a:ext cx="2895600" cy="365125"/>
          </a:xfrm>
          <a:prstGeom prst="rect">
            <a:avLst/>
          </a:prstGeom>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pPr>
              <a:defRPr/>
            </a:pPr>
            <a:fld id="{EB1534E1-2C25-45E1-8446-208B8BF6F75D}" type="slidenum">
              <a:rPr lang="en-GB" altLang="en-US"/>
              <a:pPr>
                <a:defRPr/>
              </a:pPr>
              <a:t>‹#›</a:t>
            </a:fld>
            <a:endParaRPr lang="en-GB" altLang="en-US"/>
          </a:p>
        </p:txBody>
      </p:sp>
    </p:spTree>
    <p:extLst>
      <p:ext uri="{BB962C8B-B14F-4D97-AF65-F5344CB8AC3E}">
        <p14:creationId xmlns:p14="http://schemas.microsoft.com/office/powerpoint/2010/main" val="12847126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Date Placeholder 3"/>
          <p:cNvSpPr>
            <a:spLocks noGrp="1"/>
          </p:cNvSpPr>
          <p:nvPr>
            <p:ph type="dt" sz="half" idx="10"/>
          </p:nvPr>
        </p:nvSpPr>
        <p:spPr>
          <a:xfrm>
            <a:off x="457200" y="6356350"/>
            <a:ext cx="2133600" cy="365125"/>
          </a:xfrm>
          <a:prstGeom prst="rect">
            <a:avLst/>
          </a:prstGeom>
        </p:spPr>
        <p:txBody>
          <a:bodyPr/>
          <a:lstStyle>
            <a:lvl1pPr>
              <a:defRPr/>
            </a:lvl1pPr>
          </a:lstStyle>
          <a:p>
            <a:pPr>
              <a:defRPr/>
            </a:pPr>
            <a:fld id="{527C7C87-97F1-4BA8-A2C9-F54CD5874B9C}" type="datetimeFigureOut">
              <a:rPr lang="en-US"/>
              <a:pPr>
                <a:defRPr/>
              </a:pPr>
              <a:t>9/24/2026</a:t>
            </a:fld>
            <a:endParaRPr lang="en-GB"/>
          </a:p>
        </p:txBody>
      </p:sp>
      <p:sp>
        <p:nvSpPr>
          <p:cNvPr id="4" name="Footer Placeholder 4"/>
          <p:cNvSpPr>
            <a:spLocks noGrp="1"/>
          </p:cNvSpPr>
          <p:nvPr>
            <p:ph type="ftr" sz="quarter" idx="11"/>
          </p:nvPr>
        </p:nvSpPr>
        <p:spPr>
          <a:xfrm>
            <a:off x="3124200" y="6356350"/>
            <a:ext cx="2895600" cy="365125"/>
          </a:xfrm>
          <a:prstGeom prst="rect">
            <a:avLst/>
          </a:prstGeom>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pPr>
              <a:defRPr/>
            </a:pPr>
            <a:fld id="{6F67EBF8-225C-469F-963A-C4B1A4D3A598}" type="slidenum">
              <a:rPr lang="en-GB" altLang="en-US"/>
              <a:pPr>
                <a:defRPr/>
              </a:pPr>
              <a:t>‹#›</a:t>
            </a:fld>
            <a:endParaRPr lang="en-GB" altLang="en-US"/>
          </a:p>
        </p:txBody>
      </p:sp>
    </p:spTree>
    <p:extLst>
      <p:ext uri="{BB962C8B-B14F-4D97-AF65-F5344CB8AC3E}">
        <p14:creationId xmlns:p14="http://schemas.microsoft.com/office/powerpoint/2010/main" val="32236038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a:xfrm>
            <a:off x="457200" y="6356350"/>
            <a:ext cx="2133600" cy="365125"/>
          </a:xfrm>
          <a:prstGeom prst="rect">
            <a:avLst/>
          </a:prstGeom>
        </p:spPr>
        <p:txBody>
          <a:bodyPr/>
          <a:lstStyle>
            <a:lvl1pPr>
              <a:defRPr/>
            </a:lvl1pPr>
          </a:lstStyle>
          <a:p>
            <a:pPr>
              <a:defRPr/>
            </a:pPr>
            <a:fld id="{9B5F05A1-CDCA-4A01-A5FC-948BC17E80CB}" type="datetimeFigureOut">
              <a:rPr lang="en-US"/>
              <a:pPr>
                <a:defRPr/>
              </a:pPr>
              <a:t>9/24/2026</a:t>
            </a:fld>
            <a:endParaRPr lang="en-GB"/>
          </a:p>
        </p:txBody>
      </p:sp>
      <p:sp>
        <p:nvSpPr>
          <p:cNvPr id="3" name="Footer Placeholder 4"/>
          <p:cNvSpPr>
            <a:spLocks noGrp="1"/>
          </p:cNvSpPr>
          <p:nvPr>
            <p:ph type="ftr" sz="quarter" idx="11"/>
          </p:nvPr>
        </p:nvSpPr>
        <p:spPr>
          <a:xfrm>
            <a:off x="3124200" y="6356350"/>
            <a:ext cx="2895600" cy="365125"/>
          </a:xfrm>
          <a:prstGeom prst="rect">
            <a:avLst/>
          </a:prstGeom>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pPr>
              <a:defRPr/>
            </a:pPr>
            <a:fld id="{4C687FB7-B3EB-4F32-9D98-FA8B4CE0B884}" type="slidenum">
              <a:rPr lang="en-GB" altLang="en-US"/>
              <a:pPr>
                <a:defRPr/>
              </a:pPr>
              <a:t>‹#›</a:t>
            </a:fld>
            <a:endParaRPr lang="en-GB" altLang="en-US"/>
          </a:p>
        </p:txBody>
      </p:sp>
    </p:spTree>
    <p:extLst>
      <p:ext uri="{BB962C8B-B14F-4D97-AF65-F5344CB8AC3E}">
        <p14:creationId xmlns:p14="http://schemas.microsoft.com/office/powerpoint/2010/main" val="28308611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a:xfrm>
            <a:off x="457200" y="6356350"/>
            <a:ext cx="2133600" cy="365125"/>
          </a:xfrm>
          <a:prstGeom prst="rect">
            <a:avLst/>
          </a:prstGeom>
        </p:spPr>
        <p:txBody>
          <a:bodyPr/>
          <a:lstStyle>
            <a:lvl1pPr>
              <a:defRPr/>
            </a:lvl1pPr>
          </a:lstStyle>
          <a:p>
            <a:pPr>
              <a:defRPr/>
            </a:pPr>
            <a:fld id="{FDC42512-EC11-4DE3-B1FF-EA86336A1A46}" type="datetimeFigureOut">
              <a:rPr lang="en-US"/>
              <a:pPr>
                <a:defRPr/>
              </a:pPr>
              <a:t>9/24/2026</a:t>
            </a:fld>
            <a:endParaRPr lang="en-GB"/>
          </a:p>
        </p:txBody>
      </p:sp>
      <p:sp>
        <p:nvSpPr>
          <p:cNvPr id="6" name="Footer Placeholder 4"/>
          <p:cNvSpPr>
            <a:spLocks noGrp="1"/>
          </p:cNvSpPr>
          <p:nvPr>
            <p:ph type="ftr" sz="quarter" idx="11"/>
          </p:nvPr>
        </p:nvSpPr>
        <p:spPr>
          <a:xfrm>
            <a:off x="3124200" y="6356350"/>
            <a:ext cx="2895600" cy="365125"/>
          </a:xfrm>
          <a:prstGeom prst="rect">
            <a:avLst/>
          </a:prstGeom>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CA85EE7D-FCE9-46AA-87A1-27DCDB33C162}" type="slidenum">
              <a:rPr lang="en-GB" altLang="en-US"/>
              <a:pPr>
                <a:defRPr/>
              </a:pPr>
              <a:t>‹#›</a:t>
            </a:fld>
            <a:endParaRPr lang="en-GB" altLang="en-US"/>
          </a:p>
        </p:txBody>
      </p:sp>
    </p:spTree>
    <p:extLst>
      <p:ext uri="{BB962C8B-B14F-4D97-AF65-F5344CB8AC3E}">
        <p14:creationId xmlns:p14="http://schemas.microsoft.com/office/powerpoint/2010/main" val="432864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a:prstGeom prst="rect">
            <a:avLst/>
          </a:prstGeo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a:xfrm>
            <a:off x="457200" y="6356350"/>
            <a:ext cx="2133600" cy="365125"/>
          </a:xfrm>
          <a:prstGeom prst="rect">
            <a:avLst/>
          </a:prstGeom>
        </p:spPr>
        <p:txBody>
          <a:bodyPr/>
          <a:lstStyle>
            <a:lvl1pPr>
              <a:defRPr/>
            </a:lvl1pPr>
          </a:lstStyle>
          <a:p>
            <a:pPr>
              <a:defRPr/>
            </a:pPr>
            <a:fld id="{D7E9683A-70BD-485C-A1CC-23819AAA022E}" type="datetimeFigureOut">
              <a:rPr lang="en-US"/>
              <a:pPr>
                <a:defRPr/>
              </a:pPr>
              <a:t>9/24/2026</a:t>
            </a:fld>
            <a:endParaRPr lang="en-GB"/>
          </a:p>
        </p:txBody>
      </p:sp>
      <p:sp>
        <p:nvSpPr>
          <p:cNvPr id="6" name="Footer Placeholder 4"/>
          <p:cNvSpPr>
            <a:spLocks noGrp="1"/>
          </p:cNvSpPr>
          <p:nvPr>
            <p:ph type="ftr" sz="quarter" idx="11"/>
          </p:nvPr>
        </p:nvSpPr>
        <p:spPr>
          <a:xfrm>
            <a:off x="3124200" y="6356350"/>
            <a:ext cx="2895600" cy="365125"/>
          </a:xfrm>
          <a:prstGeom prst="rect">
            <a:avLst/>
          </a:prstGeom>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1E38850E-8035-46CA-A0FC-100E95AC243F}" type="slidenum">
              <a:rPr lang="en-GB" altLang="en-US"/>
              <a:pPr>
                <a:defRPr/>
              </a:pPr>
              <a:t>‹#›</a:t>
            </a:fld>
            <a:endParaRPr lang="en-GB" altLang="en-US"/>
          </a:p>
        </p:txBody>
      </p:sp>
    </p:spTree>
    <p:extLst>
      <p:ext uri="{BB962C8B-B14F-4D97-AF65-F5344CB8AC3E}">
        <p14:creationId xmlns:p14="http://schemas.microsoft.com/office/powerpoint/2010/main" val="30765213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lvl1pPr>
              <a:defRPr/>
            </a:lvl1pPr>
          </a:lstStyle>
          <a:p>
            <a:pPr>
              <a:defRPr/>
            </a:pPr>
            <a:fld id="{541B81F4-C7FA-412B-AB29-0F2E851D33DC}" type="datetimeFigureOut">
              <a:rPr lang="en-US"/>
              <a:pPr>
                <a:defRPr/>
              </a:pPr>
              <a:t>9/24/2026</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35877504-C1A9-465B-B4D3-60BFAE1B5145}" type="slidenum">
              <a:rPr lang="en-GB" altLang="en-US"/>
              <a:pPr>
                <a:defRPr/>
              </a:pPr>
              <a:t>‹#›</a:t>
            </a:fld>
            <a:endParaRPr lang="en-GB" altLang="en-US"/>
          </a:p>
        </p:txBody>
      </p:sp>
    </p:spTree>
    <p:extLst>
      <p:ext uri="{BB962C8B-B14F-4D97-AF65-F5344CB8AC3E}">
        <p14:creationId xmlns:p14="http://schemas.microsoft.com/office/powerpoint/2010/main" val="36178290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lvl1pPr>
              <a:defRPr/>
            </a:lvl1pPr>
          </a:lstStyle>
          <a:p>
            <a:pPr>
              <a:defRPr/>
            </a:pPr>
            <a:fld id="{538C1283-191D-4050-BFF9-4F1DC717A2AC}" type="datetimeFigureOut">
              <a:rPr lang="en-US"/>
              <a:pPr>
                <a:defRPr/>
              </a:pPr>
              <a:t>9/24/2026</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9E1B5EED-F58C-47A5-B707-C62418EA0387}" type="slidenum">
              <a:rPr lang="en-GB" altLang="en-US"/>
              <a:pPr>
                <a:defRPr/>
              </a:pPr>
              <a:t>‹#›</a:t>
            </a:fld>
            <a:endParaRPr lang="en-GB" altLang="en-US"/>
          </a:p>
        </p:txBody>
      </p:sp>
    </p:spTree>
    <p:extLst>
      <p:ext uri="{BB962C8B-B14F-4D97-AF65-F5344CB8AC3E}">
        <p14:creationId xmlns:p14="http://schemas.microsoft.com/office/powerpoint/2010/main" val="21143969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18" Type="http://schemas.openxmlformats.org/officeDocument/2006/relationships/image" Target="../media/image6.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image" Target="../media/image5.jpeg"/><Relationship Id="rId2" Type="http://schemas.openxmlformats.org/officeDocument/2006/relationships/slideLayout" Target="../slideLayouts/slideLayout2.xml"/><Relationship Id="rId16"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8" name="Picture 6" descr="Image result for instagram symbol">
            <a:extLst>
              <a:ext uri="{FF2B5EF4-FFF2-40B4-BE49-F238E27FC236}">
                <a16:creationId xmlns:a16="http://schemas.microsoft.com/office/drawing/2014/main" id="{FC9A0F21-9FEC-40CF-8BB2-E0CC24DA3C85}"/>
              </a:ext>
            </a:extLst>
          </p:cNvPr>
          <p:cNvPicPr>
            <a:picLocks noChangeAspect="1" noChangeArrowheads="1"/>
          </p:cNvPicPr>
          <p:nvPr userDrawn="1"/>
        </p:nvPicPr>
        <p:blipFill>
          <a:blip r:embed="rId13" cstate="email">
            <a:extLst>
              <a:ext uri="{28A0092B-C50C-407E-A947-70E740481C1C}">
                <a14:useLocalDpi xmlns:a14="http://schemas.microsoft.com/office/drawing/2010/main"/>
              </a:ext>
            </a:extLst>
          </a:blip>
          <a:srcRect/>
          <a:stretch>
            <a:fillRect/>
          </a:stretch>
        </p:blipFill>
        <p:spPr bwMode="auto">
          <a:xfrm>
            <a:off x="4802581" y="6318073"/>
            <a:ext cx="437878" cy="411101"/>
          </a:xfrm>
          <a:prstGeom prst="rect">
            <a:avLst/>
          </a:prstGeom>
          <a:noFill/>
          <a:extLst>
            <a:ext uri="{909E8E84-426E-40DD-AFC4-6F175D3DCCD1}">
              <a14:hiddenFill xmlns:a14="http://schemas.microsoft.com/office/drawing/2010/main">
                <a:solidFill>
                  <a:srgbClr val="FFFFFF"/>
                </a:solidFill>
              </a14:hiddenFill>
            </a:ext>
          </a:extLst>
        </p:spPr>
      </p:pic>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anose="020F0502020204030204" pitchFamily="34" charset="0"/>
              </a:defRPr>
            </a:lvl1pPr>
          </a:lstStyle>
          <a:p>
            <a:pPr>
              <a:defRPr/>
            </a:pPr>
            <a:fld id="{6C7E857A-4AFE-442B-B8A7-C4C37CDB5F74}" type="slidenum">
              <a:rPr lang="en-GB" altLang="en-US"/>
              <a:pPr>
                <a:defRPr/>
              </a:pPr>
              <a:t>‹#›</a:t>
            </a:fld>
            <a:endParaRPr lang="en-GB" altLang="en-US"/>
          </a:p>
        </p:txBody>
      </p:sp>
      <p:sp>
        <p:nvSpPr>
          <p:cNvPr id="7" name="Footer Placeholder 4">
            <a:extLst>
              <a:ext uri="{FF2B5EF4-FFF2-40B4-BE49-F238E27FC236}">
                <a16:creationId xmlns:a16="http://schemas.microsoft.com/office/drawing/2014/main" id="{160C1892-4222-4260-B2C1-C4BF86E67A7E}"/>
              </a:ext>
            </a:extLst>
          </p:cNvPr>
          <p:cNvSpPr txBox="1">
            <a:spLocks/>
          </p:cNvSpPr>
          <p:nvPr userDrawn="1"/>
        </p:nvSpPr>
        <p:spPr>
          <a:xfrm>
            <a:off x="143691" y="6391185"/>
            <a:ext cx="10044933" cy="365125"/>
          </a:xfrm>
          <a:prstGeom prst="rect">
            <a:avLst/>
          </a:prstGeom>
        </p:spPr>
        <p:txBody>
          <a:bodyPr/>
          <a:lstStyle>
            <a:defPPr>
              <a:defRPr lang="en-US"/>
            </a:defPPr>
            <a:lvl1pPr algn="l" rtl="0" eaLnBrk="0" fontAlgn="base" hangingPunct="0">
              <a:spcBef>
                <a:spcPct val="0"/>
              </a:spcBef>
              <a:spcAft>
                <a:spcPct val="0"/>
              </a:spcAft>
              <a:defRPr kern="1200">
                <a:solidFill>
                  <a:schemeClr val="tx1"/>
                </a:solidFill>
                <a:latin typeface="Candara" panose="020E0502030303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r>
              <a:rPr lang="en-GB" sz="1200" dirty="0"/>
              <a:t>www.burwellhouse.com                                                     		        	                        burwell.house@cambridgeshire.gov.uk</a:t>
            </a:r>
          </a:p>
        </p:txBody>
      </p:sp>
      <p:pic>
        <p:nvPicPr>
          <p:cNvPr id="8" name="Picture 7">
            <a:extLst>
              <a:ext uri="{FF2B5EF4-FFF2-40B4-BE49-F238E27FC236}">
                <a16:creationId xmlns:a16="http://schemas.microsoft.com/office/drawing/2014/main" id="{EA9F0E3E-AEC4-45AB-A770-840F0AC3FB59}"/>
              </a:ext>
            </a:extLst>
          </p:cNvPr>
          <p:cNvPicPr>
            <a:picLocks noChangeAspect="1"/>
          </p:cNvPicPr>
          <p:nvPr userDrawn="1"/>
        </p:nvPicPr>
        <p:blipFill>
          <a:blip r:embed="rId14" cstate="email">
            <a:extLst>
              <a:ext uri="{28A0092B-C50C-407E-A947-70E740481C1C}">
                <a14:useLocalDpi xmlns:a14="http://schemas.microsoft.com/office/drawing/2010/main"/>
              </a:ext>
            </a:extLst>
          </a:blip>
          <a:stretch>
            <a:fillRect/>
          </a:stretch>
        </p:blipFill>
        <p:spPr>
          <a:xfrm>
            <a:off x="0" y="0"/>
            <a:ext cx="1619672" cy="850040"/>
          </a:xfrm>
          <a:prstGeom prst="rect">
            <a:avLst/>
          </a:prstGeom>
        </p:spPr>
      </p:pic>
      <p:pic>
        <p:nvPicPr>
          <p:cNvPr id="9" name="Picture 1" descr="bhlogo-b&amp;wT">
            <a:extLst>
              <a:ext uri="{FF2B5EF4-FFF2-40B4-BE49-F238E27FC236}">
                <a16:creationId xmlns:a16="http://schemas.microsoft.com/office/drawing/2014/main" id="{260891C6-565F-42D4-9991-C0419C0A2FB1}"/>
              </a:ext>
            </a:extLst>
          </p:cNvPr>
          <p:cNvPicPr>
            <a:picLocks noChangeAspect="1" noChangeArrowheads="1"/>
          </p:cNvPicPr>
          <p:nvPr userDrawn="1"/>
        </p:nvPicPr>
        <p:blipFill>
          <a:blip r:embed="rId15" cstate="email">
            <a:extLst>
              <a:ext uri="{28A0092B-C50C-407E-A947-70E740481C1C}">
                <a14:useLocalDpi xmlns:a14="http://schemas.microsoft.com/office/drawing/2010/main"/>
              </a:ext>
            </a:extLst>
          </a:blip>
          <a:srcRect/>
          <a:stretch>
            <a:fillRect/>
          </a:stretch>
        </p:blipFill>
        <p:spPr bwMode="auto">
          <a:xfrm>
            <a:off x="4194968" y="101690"/>
            <a:ext cx="754063" cy="769938"/>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A14462CC-3CD6-4ECE-9504-5AC218284F1E}"/>
              </a:ext>
            </a:extLst>
          </p:cNvPr>
          <p:cNvSpPr txBox="1"/>
          <p:nvPr userDrawn="1"/>
        </p:nvSpPr>
        <p:spPr>
          <a:xfrm>
            <a:off x="1339300" y="116389"/>
            <a:ext cx="2908663" cy="707886"/>
          </a:xfrm>
          <a:prstGeom prst="rect">
            <a:avLst/>
          </a:prstGeom>
          <a:noFill/>
        </p:spPr>
        <p:txBody>
          <a:bodyPr wrap="square" rtlCol="0">
            <a:spAutoFit/>
          </a:bodyPr>
          <a:lstStyle/>
          <a:p>
            <a:pPr algn="r"/>
            <a:r>
              <a:rPr lang="en-GB" sz="4000" dirty="0">
                <a:latin typeface="Candara" panose="020E0502030303020204" pitchFamily="34" charset="0"/>
              </a:rPr>
              <a:t>Burwell</a:t>
            </a:r>
            <a:r>
              <a:rPr lang="en-GB" sz="4000" dirty="0"/>
              <a:t> </a:t>
            </a:r>
          </a:p>
        </p:txBody>
      </p:sp>
      <p:sp>
        <p:nvSpPr>
          <p:cNvPr id="11" name="TextBox 10">
            <a:extLst>
              <a:ext uri="{FF2B5EF4-FFF2-40B4-BE49-F238E27FC236}">
                <a16:creationId xmlns:a16="http://schemas.microsoft.com/office/drawing/2014/main" id="{DEADBC7B-447F-486E-8A30-2D2F9D1FC85C}"/>
              </a:ext>
            </a:extLst>
          </p:cNvPr>
          <p:cNvSpPr txBox="1"/>
          <p:nvPr userDrawn="1"/>
        </p:nvSpPr>
        <p:spPr>
          <a:xfrm>
            <a:off x="4860032" y="128826"/>
            <a:ext cx="1586751" cy="707886"/>
          </a:xfrm>
          <a:prstGeom prst="rect">
            <a:avLst/>
          </a:prstGeom>
          <a:noFill/>
        </p:spPr>
        <p:txBody>
          <a:bodyPr wrap="square" rtlCol="0">
            <a:spAutoFit/>
          </a:bodyPr>
          <a:lstStyle/>
          <a:p>
            <a:pPr algn="l"/>
            <a:r>
              <a:rPr lang="en-GB" sz="4000" dirty="0">
                <a:latin typeface="Candara" panose="020E0502030303020204" pitchFamily="34" charset="0"/>
              </a:rPr>
              <a:t>House</a:t>
            </a:r>
            <a:r>
              <a:rPr lang="en-GB" sz="4000" dirty="0"/>
              <a:t> </a:t>
            </a:r>
          </a:p>
        </p:txBody>
      </p:sp>
      <p:pic>
        <p:nvPicPr>
          <p:cNvPr id="12" name="Picture 11">
            <a:extLst>
              <a:ext uri="{FF2B5EF4-FFF2-40B4-BE49-F238E27FC236}">
                <a16:creationId xmlns:a16="http://schemas.microsoft.com/office/drawing/2014/main" id="{45916182-C351-45FC-91EB-EA2C35228769}"/>
              </a:ext>
            </a:extLst>
          </p:cNvPr>
          <p:cNvPicPr>
            <a:picLocks noChangeAspect="1"/>
          </p:cNvPicPr>
          <p:nvPr userDrawn="1"/>
        </p:nvPicPr>
        <p:blipFill>
          <a:blip r:embed="rId16" cstate="email">
            <a:extLst>
              <a:ext uri="{28A0092B-C50C-407E-A947-70E740481C1C}">
                <a14:useLocalDpi xmlns:a14="http://schemas.microsoft.com/office/drawing/2010/main"/>
              </a:ext>
            </a:extLst>
          </a:blip>
          <a:stretch>
            <a:fillRect/>
          </a:stretch>
        </p:blipFill>
        <p:spPr>
          <a:xfrm>
            <a:off x="6876256" y="101690"/>
            <a:ext cx="2267744" cy="598185"/>
          </a:xfrm>
          <a:prstGeom prst="rect">
            <a:avLst/>
          </a:prstGeom>
        </p:spPr>
      </p:pic>
      <p:pic>
        <p:nvPicPr>
          <p:cNvPr id="13" name="Picture 2" descr="Image result for twitter symbol">
            <a:extLst>
              <a:ext uri="{FF2B5EF4-FFF2-40B4-BE49-F238E27FC236}">
                <a16:creationId xmlns:a16="http://schemas.microsoft.com/office/drawing/2014/main" id="{5D759A40-F19D-4933-AF0E-66657DE7BC29}"/>
              </a:ext>
            </a:extLst>
          </p:cNvPr>
          <p:cNvPicPr>
            <a:picLocks noChangeAspect="1" noChangeArrowheads="1"/>
          </p:cNvPicPr>
          <p:nvPr userDrawn="1"/>
        </p:nvPicPr>
        <p:blipFill>
          <a:blip r:embed="rId17" cstate="email">
            <a:extLst>
              <a:ext uri="{28A0092B-C50C-407E-A947-70E740481C1C}">
                <a14:useLocalDpi xmlns:a14="http://schemas.microsoft.com/office/drawing/2010/main"/>
              </a:ext>
            </a:extLst>
          </a:blip>
          <a:srcRect/>
          <a:stretch>
            <a:fillRect/>
          </a:stretch>
        </p:blipFill>
        <p:spPr bwMode="auto">
          <a:xfrm>
            <a:off x="2051720" y="6445172"/>
            <a:ext cx="297814" cy="237275"/>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4" descr="Image result for facebook symblow">
            <a:extLst>
              <a:ext uri="{FF2B5EF4-FFF2-40B4-BE49-F238E27FC236}">
                <a16:creationId xmlns:a16="http://schemas.microsoft.com/office/drawing/2014/main" id="{15B21A29-D80D-403C-8DFC-5FB7FCA1638F}"/>
              </a:ext>
            </a:extLst>
          </p:cNvPr>
          <p:cNvPicPr>
            <a:picLocks noChangeAspect="1" noChangeArrowheads="1"/>
          </p:cNvPicPr>
          <p:nvPr userDrawn="1"/>
        </p:nvPicPr>
        <p:blipFill>
          <a:blip r:embed="rId18" cstate="email">
            <a:extLst>
              <a:ext uri="{28A0092B-C50C-407E-A947-70E740481C1C}">
                <a14:useLocalDpi xmlns:a14="http://schemas.microsoft.com/office/drawing/2010/main"/>
              </a:ext>
            </a:extLst>
          </a:blip>
          <a:srcRect/>
          <a:stretch>
            <a:fillRect/>
          </a:stretch>
        </p:blipFill>
        <p:spPr bwMode="auto">
          <a:xfrm>
            <a:off x="3364164" y="6368841"/>
            <a:ext cx="322383" cy="312651"/>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9DAEF5ED-1361-4F66-AD77-7988D10DBFE8}"/>
              </a:ext>
            </a:extLst>
          </p:cNvPr>
          <p:cNvSpPr txBox="1"/>
          <p:nvPr userDrawn="1"/>
        </p:nvSpPr>
        <p:spPr>
          <a:xfrm>
            <a:off x="2248130" y="6392474"/>
            <a:ext cx="1747480" cy="246221"/>
          </a:xfrm>
          <a:prstGeom prst="rect">
            <a:avLst/>
          </a:prstGeom>
          <a:noFill/>
        </p:spPr>
        <p:txBody>
          <a:bodyPr wrap="square" rtlCol="0">
            <a:spAutoFit/>
          </a:bodyPr>
          <a:lstStyle/>
          <a:p>
            <a:r>
              <a:rPr lang="en-GB" sz="1000" b="1" dirty="0"/>
              <a:t>@BurwellHouse</a:t>
            </a:r>
          </a:p>
        </p:txBody>
      </p:sp>
      <p:sp>
        <p:nvSpPr>
          <p:cNvPr id="16" name="TextBox 15">
            <a:extLst>
              <a:ext uri="{FF2B5EF4-FFF2-40B4-BE49-F238E27FC236}">
                <a16:creationId xmlns:a16="http://schemas.microsoft.com/office/drawing/2014/main" id="{3400DD84-9176-4FDE-AA3D-1C0A9D6E2752}"/>
              </a:ext>
            </a:extLst>
          </p:cNvPr>
          <p:cNvSpPr txBox="1"/>
          <p:nvPr userDrawn="1"/>
        </p:nvSpPr>
        <p:spPr>
          <a:xfrm>
            <a:off x="3622395" y="6399251"/>
            <a:ext cx="1436915" cy="261610"/>
          </a:xfrm>
          <a:prstGeom prst="rect">
            <a:avLst/>
          </a:prstGeom>
          <a:noFill/>
        </p:spPr>
        <p:txBody>
          <a:bodyPr wrap="square" rtlCol="0">
            <a:spAutoFit/>
          </a:bodyPr>
          <a:lstStyle/>
          <a:p>
            <a:r>
              <a:rPr lang="en-GB" sz="1100" b="1" dirty="0"/>
              <a:t>@Burwellhouse</a:t>
            </a:r>
          </a:p>
        </p:txBody>
      </p:sp>
      <p:sp>
        <p:nvSpPr>
          <p:cNvPr id="17" name="TextBox 16">
            <a:extLst>
              <a:ext uri="{FF2B5EF4-FFF2-40B4-BE49-F238E27FC236}">
                <a16:creationId xmlns:a16="http://schemas.microsoft.com/office/drawing/2014/main" id="{B202D62E-B388-41D9-B772-0F20F0DB2C09}"/>
              </a:ext>
            </a:extLst>
          </p:cNvPr>
          <p:cNvSpPr txBox="1"/>
          <p:nvPr userDrawn="1"/>
        </p:nvSpPr>
        <p:spPr>
          <a:xfrm>
            <a:off x="5138964" y="6384779"/>
            <a:ext cx="1568599" cy="261610"/>
          </a:xfrm>
          <a:prstGeom prst="rect">
            <a:avLst/>
          </a:prstGeom>
          <a:noFill/>
        </p:spPr>
        <p:txBody>
          <a:bodyPr wrap="square" rtlCol="0">
            <a:spAutoFit/>
          </a:bodyPr>
          <a:lstStyle/>
          <a:p>
            <a:r>
              <a:rPr lang="en-GB" sz="1100" b="1" dirty="0"/>
              <a:t>@burwell.house</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7"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1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7" Type="http://schemas.openxmlformats.org/officeDocument/2006/relationships/image" Target="../media/image29.jpe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jpeg"/></Relationships>
</file>

<file path=ppt/slides/_rels/slide1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31.jpeg"/></Relationships>
</file>

<file path=ppt/slides/_rels/slide1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36.jpeg"/><Relationship Id="rId4" Type="http://schemas.openxmlformats.org/officeDocument/2006/relationships/image" Target="../media/image35.jpeg"/></Relationships>
</file>

<file path=ppt/slides/_rels/slide1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openxmlformats.org/officeDocument/2006/relationships/image" Target="../media/image39.jpeg"/><Relationship Id="rId4" Type="http://schemas.openxmlformats.org/officeDocument/2006/relationships/image" Target="../media/image38.jpeg"/></Relationships>
</file>

<file path=ppt/slides/_rels/slide17.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42.jpeg"/><Relationship Id="rId4" Type="http://schemas.openxmlformats.org/officeDocument/2006/relationships/image" Target="../media/image41.jpeg"/></Relationships>
</file>

<file path=ppt/slides/_rels/slide1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48.png"/></Relationships>
</file>

<file path=ppt/slides/_rels/slide2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B5AA920-6127-568F-8E77-DD5925462186}"/>
              </a:ext>
            </a:extLst>
          </p:cNvPr>
          <p:cNvSpPr>
            <a:spLocks noGrp="1"/>
          </p:cNvSpPr>
          <p:nvPr>
            <p:ph idx="1"/>
          </p:nvPr>
        </p:nvSpPr>
        <p:spPr>
          <a:xfrm>
            <a:off x="318356" y="1166018"/>
            <a:ext cx="8507288" cy="4525963"/>
          </a:xfrm>
        </p:spPr>
        <p:txBody>
          <a:bodyPr/>
          <a:lstStyle/>
          <a:p>
            <a:pPr marL="0" indent="0" algn="ctr">
              <a:buNone/>
            </a:pPr>
            <a:r>
              <a:rPr lang="en-GB" sz="4000" b="1" dirty="0">
                <a:solidFill>
                  <a:srgbClr val="7030A0"/>
                </a:solidFill>
                <a:latin typeface="Tahoma" panose="020B0604030504040204" pitchFamily="34" charset="0"/>
                <a:ea typeface="Tahoma" panose="020B0604030504040204" pitchFamily="34" charset="0"/>
                <a:cs typeface="Tahoma" panose="020B0604030504040204" pitchFamily="34" charset="0"/>
              </a:rPr>
              <a:t>The Vine Inter-Church Primary School </a:t>
            </a:r>
          </a:p>
          <a:p>
            <a:pPr marL="0" indent="0" algn="ctr">
              <a:buNone/>
            </a:pPr>
            <a:endParaRPr lang="en-GB" sz="4000" dirty="0">
              <a:latin typeface="Tahoma" panose="020B0604030504040204" pitchFamily="34" charset="0"/>
              <a:ea typeface="Tahoma" panose="020B0604030504040204" pitchFamily="34" charset="0"/>
              <a:cs typeface="Tahoma" panose="020B0604030504040204" pitchFamily="34" charset="0"/>
            </a:endParaRPr>
          </a:p>
          <a:p>
            <a:pPr marL="0" indent="0" algn="ctr">
              <a:buNone/>
            </a:pPr>
            <a:r>
              <a:rPr lang="en-GB" sz="4800" b="1" u="sng" dirty="0">
                <a:latin typeface="Tahoma" panose="020B0604030504040204" pitchFamily="34" charset="0"/>
                <a:ea typeface="Tahoma" panose="020B0604030504040204" pitchFamily="34" charset="0"/>
                <a:cs typeface="Tahoma" panose="020B0604030504040204" pitchFamily="34" charset="0"/>
              </a:rPr>
              <a:t>GOING TO BURWELL</a:t>
            </a:r>
          </a:p>
          <a:p>
            <a:pPr marL="0" indent="0" algn="ctr">
              <a:buNone/>
            </a:pPr>
            <a:endParaRPr lang="en-GB" sz="4000" dirty="0">
              <a:latin typeface="Tahoma" panose="020B0604030504040204" pitchFamily="34" charset="0"/>
              <a:ea typeface="Tahoma" panose="020B0604030504040204" pitchFamily="34" charset="0"/>
              <a:cs typeface="Tahoma" panose="020B0604030504040204" pitchFamily="34" charset="0"/>
            </a:endParaRPr>
          </a:p>
          <a:p>
            <a:pPr marL="0" indent="0" algn="ctr">
              <a:buNone/>
            </a:pPr>
            <a:r>
              <a:rPr lang="en-GB" sz="4000" dirty="0">
                <a:latin typeface="Tahoma" panose="020B0604030504040204" pitchFamily="34" charset="0"/>
                <a:ea typeface="Tahoma" panose="020B0604030504040204" pitchFamily="34" charset="0"/>
                <a:cs typeface="Tahoma" panose="020B0604030504040204" pitchFamily="34" charset="0"/>
              </a:rPr>
              <a:t>Tuesday 5</a:t>
            </a:r>
            <a:r>
              <a:rPr lang="en-GB" sz="4000" baseline="30000" dirty="0">
                <a:latin typeface="Tahoma" panose="020B0604030504040204" pitchFamily="34" charset="0"/>
                <a:ea typeface="Tahoma" panose="020B0604030504040204" pitchFamily="34" charset="0"/>
                <a:cs typeface="Tahoma" panose="020B0604030504040204" pitchFamily="34" charset="0"/>
              </a:rPr>
              <a:t>th</a:t>
            </a:r>
            <a:r>
              <a:rPr lang="en-GB" sz="4000" dirty="0">
                <a:latin typeface="Tahoma" panose="020B0604030504040204" pitchFamily="34" charset="0"/>
                <a:ea typeface="Tahoma" panose="020B0604030504040204" pitchFamily="34" charset="0"/>
                <a:cs typeface="Tahoma" panose="020B0604030504040204" pitchFamily="34" charset="0"/>
              </a:rPr>
              <a:t> January – Thursday 7</a:t>
            </a:r>
            <a:r>
              <a:rPr lang="en-GB" sz="4000" baseline="30000" dirty="0">
                <a:latin typeface="Tahoma" panose="020B0604030504040204" pitchFamily="34" charset="0"/>
                <a:ea typeface="Tahoma" panose="020B0604030504040204" pitchFamily="34" charset="0"/>
                <a:cs typeface="Tahoma" panose="020B0604030504040204" pitchFamily="34" charset="0"/>
              </a:rPr>
              <a:t>th</a:t>
            </a:r>
            <a:r>
              <a:rPr lang="en-GB" sz="4000" dirty="0">
                <a:latin typeface="Tahoma" panose="020B0604030504040204" pitchFamily="34" charset="0"/>
                <a:ea typeface="Tahoma" panose="020B0604030504040204" pitchFamily="34" charset="0"/>
                <a:cs typeface="Tahoma" panose="020B0604030504040204" pitchFamily="34" charset="0"/>
              </a:rPr>
              <a:t> January 2027 </a:t>
            </a:r>
          </a:p>
        </p:txBody>
      </p:sp>
    </p:spTree>
    <p:extLst>
      <p:ext uri="{BB962C8B-B14F-4D97-AF65-F5344CB8AC3E}">
        <p14:creationId xmlns:p14="http://schemas.microsoft.com/office/powerpoint/2010/main" val="28902111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B5AA920-6127-568F-8E77-DD5925462186}"/>
              </a:ext>
            </a:extLst>
          </p:cNvPr>
          <p:cNvSpPr>
            <a:spLocks noGrp="1"/>
          </p:cNvSpPr>
          <p:nvPr>
            <p:ph idx="1"/>
          </p:nvPr>
        </p:nvSpPr>
        <p:spPr>
          <a:xfrm>
            <a:off x="318356" y="908720"/>
            <a:ext cx="8507288" cy="4525963"/>
          </a:xfrm>
        </p:spPr>
        <p:txBody>
          <a:bodyPr/>
          <a:lstStyle/>
          <a:p>
            <a:pPr marL="0" indent="0" algn="ctr">
              <a:buNone/>
            </a:pPr>
            <a:r>
              <a:rPr lang="en-GB" sz="3000" b="1" u="sng" dirty="0">
                <a:solidFill>
                  <a:srgbClr val="7030A0"/>
                </a:solidFill>
                <a:latin typeface="Tahoma" panose="020B0604030504040204" pitchFamily="34" charset="0"/>
                <a:ea typeface="Tahoma" panose="020B0604030504040204" pitchFamily="34" charset="0"/>
                <a:cs typeface="Tahoma" panose="020B0604030504040204" pitchFamily="34" charset="0"/>
              </a:rPr>
              <a:t>Aims of the PowerPoint </a:t>
            </a:r>
          </a:p>
          <a:p>
            <a:pPr marL="0" indent="0" algn="ctr">
              <a:buNone/>
            </a:pPr>
            <a:r>
              <a:rPr lang="en-GB" sz="3000" dirty="0">
                <a:latin typeface="Tahoma" panose="020B0604030504040204" pitchFamily="34" charset="0"/>
                <a:ea typeface="Tahoma" panose="020B0604030504040204" pitchFamily="34" charset="0"/>
                <a:cs typeface="Tahoma" panose="020B0604030504040204" pitchFamily="34" charset="0"/>
              </a:rPr>
              <a:t>To share with you…</a:t>
            </a:r>
          </a:p>
          <a:p>
            <a:pPr marL="0" indent="0" algn="ctr">
              <a:buNone/>
            </a:pPr>
            <a:r>
              <a:rPr lang="en-GB" sz="3000" dirty="0">
                <a:latin typeface="Tahoma" panose="020B0604030504040204" pitchFamily="34" charset="0"/>
                <a:ea typeface="Tahoma" panose="020B0604030504040204" pitchFamily="34" charset="0"/>
                <a:cs typeface="Tahoma" panose="020B0604030504040204" pitchFamily="34" charset="0"/>
              </a:rPr>
              <a:t>- </a:t>
            </a:r>
            <a:r>
              <a:rPr lang="en-GB" sz="2800" dirty="0">
                <a:latin typeface="Tahoma" panose="020B0604030504040204" pitchFamily="34" charset="0"/>
                <a:ea typeface="Tahoma" panose="020B0604030504040204" pitchFamily="34" charset="0"/>
                <a:cs typeface="Tahoma" panose="020B0604030504040204" pitchFamily="34" charset="0"/>
              </a:rPr>
              <a:t>About Burwell House</a:t>
            </a:r>
          </a:p>
          <a:p>
            <a:pPr algn="ctr">
              <a:buFontTx/>
              <a:buChar char="-"/>
            </a:pPr>
            <a:r>
              <a:rPr lang="en-GB" sz="2800" dirty="0">
                <a:latin typeface="Tahoma" panose="020B0604030504040204" pitchFamily="34" charset="0"/>
                <a:ea typeface="Tahoma" panose="020B0604030504040204" pitchFamily="34" charset="0"/>
                <a:cs typeface="Tahoma" panose="020B0604030504040204" pitchFamily="34" charset="0"/>
              </a:rPr>
              <a:t>Our activities </a:t>
            </a:r>
          </a:p>
          <a:p>
            <a:pPr algn="ctr">
              <a:buFontTx/>
              <a:buChar char="-"/>
            </a:pPr>
            <a:r>
              <a:rPr lang="en-GB" sz="2800" dirty="0">
                <a:latin typeface="Tahoma" panose="020B0604030504040204" pitchFamily="34" charset="0"/>
                <a:ea typeface="Tahoma" panose="020B0604030504040204" pitchFamily="34" charset="0"/>
                <a:cs typeface="Tahoma" panose="020B0604030504040204" pitchFamily="34" charset="0"/>
              </a:rPr>
              <a:t>Expectations of behaviour </a:t>
            </a:r>
          </a:p>
          <a:p>
            <a:pPr algn="ctr">
              <a:buFontTx/>
              <a:buChar char="-"/>
            </a:pPr>
            <a:r>
              <a:rPr lang="en-GB" sz="2800" dirty="0">
                <a:latin typeface="Tahoma" panose="020B0604030504040204" pitchFamily="34" charset="0"/>
                <a:ea typeface="Tahoma" panose="020B0604030504040204" pitchFamily="34" charset="0"/>
                <a:cs typeface="Tahoma" panose="020B0604030504040204" pitchFamily="34" charset="0"/>
              </a:rPr>
              <a:t>Where/when we </a:t>
            </a:r>
            <a:r>
              <a:rPr lang="en-GB" sz="2800" i="1" dirty="0">
                <a:latin typeface="Tahoma" panose="020B0604030504040204" pitchFamily="34" charset="0"/>
                <a:ea typeface="Tahoma" panose="020B0604030504040204" pitchFamily="34" charset="0"/>
                <a:cs typeface="Tahoma" panose="020B0604030504040204" pitchFamily="34" charset="0"/>
              </a:rPr>
              <a:t>will</a:t>
            </a:r>
            <a:r>
              <a:rPr lang="en-GB" sz="2800" dirty="0">
                <a:latin typeface="Tahoma" panose="020B0604030504040204" pitchFamily="34" charset="0"/>
                <a:ea typeface="Tahoma" panose="020B0604030504040204" pitchFamily="34" charset="0"/>
                <a:cs typeface="Tahoma" panose="020B0604030504040204" pitchFamily="34" charset="0"/>
              </a:rPr>
              <a:t> be sleeping </a:t>
            </a:r>
          </a:p>
          <a:p>
            <a:pPr algn="ctr">
              <a:buFontTx/>
              <a:buChar char="-"/>
            </a:pPr>
            <a:r>
              <a:rPr lang="en-GB" sz="2800" dirty="0">
                <a:latin typeface="Tahoma" panose="020B0604030504040204" pitchFamily="34" charset="0"/>
                <a:ea typeface="Tahoma" panose="020B0604030504040204" pitchFamily="34" charset="0"/>
                <a:cs typeface="Tahoma" panose="020B0604030504040204" pitchFamily="34" charset="0"/>
              </a:rPr>
              <a:t>Medical information</a:t>
            </a:r>
          </a:p>
          <a:p>
            <a:pPr algn="ctr">
              <a:buFontTx/>
              <a:buChar char="-"/>
            </a:pPr>
            <a:r>
              <a:rPr lang="en-GB" sz="2800" dirty="0">
                <a:latin typeface="Tahoma" panose="020B0604030504040204" pitchFamily="34" charset="0"/>
                <a:ea typeface="Tahoma" panose="020B0604030504040204" pitchFamily="34" charset="0"/>
                <a:cs typeface="Tahoma" panose="020B0604030504040204" pitchFamily="34" charset="0"/>
              </a:rPr>
              <a:t>Contact information</a:t>
            </a:r>
          </a:p>
          <a:p>
            <a:pPr algn="ctr">
              <a:buFontTx/>
              <a:buChar char="-"/>
            </a:pPr>
            <a:r>
              <a:rPr lang="en-GB" sz="2800" dirty="0">
                <a:latin typeface="Tahoma" panose="020B0604030504040204" pitchFamily="34" charset="0"/>
                <a:ea typeface="Tahoma" panose="020B0604030504040204" pitchFamily="34" charset="0"/>
                <a:cs typeface="Tahoma" panose="020B0604030504040204" pitchFamily="34" charset="0"/>
              </a:rPr>
              <a:t>All the little things we need to know </a:t>
            </a:r>
          </a:p>
        </p:txBody>
      </p:sp>
    </p:spTree>
    <p:extLst>
      <p:ext uri="{BB962C8B-B14F-4D97-AF65-F5344CB8AC3E}">
        <p14:creationId xmlns:p14="http://schemas.microsoft.com/office/powerpoint/2010/main" val="24205864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667772" y="4869160"/>
            <a:ext cx="5500687" cy="1671637"/>
          </a:xfrm>
          <a:prstGeom prst="rect">
            <a:avLst/>
          </a:prstGeom>
        </p:spPr>
        <p:txBody>
          <a:bodyPr anchor="ctr"/>
          <a:lstStyle/>
          <a:p>
            <a:pPr algn="ctr" eaLnBrk="1" fontAlgn="auto" hangingPunct="1">
              <a:spcAft>
                <a:spcPts val="0"/>
              </a:spcAft>
              <a:defRPr/>
            </a:pPr>
            <a:r>
              <a:rPr lang="en-GB" sz="4800" b="1" dirty="0">
                <a:solidFill>
                  <a:srgbClr val="1C721C"/>
                </a:solidFill>
                <a:latin typeface="Tahoma" panose="020B0604030504040204" pitchFamily="34" charset="0"/>
                <a:ea typeface="Tahoma" panose="020B0604030504040204" pitchFamily="34" charset="0"/>
                <a:cs typeface="Tahoma" panose="020B0604030504040204" pitchFamily="34" charset="0"/>
              </a:rPr>
              <a:t>Welcome Home</a:t>
            </a:r>
          </a:p>
        </p:txBody>
      </p:sp>
      <p:pic>
        <p:nvPicPr>
          <p:cNvPr id="3" name="Picture 2" descr="A large house with a lawn in front of it&#10;&#10;Description automatically generated with low confidence">
            <a:extLst>
              <a:ext uri="{FF2B5EF4-FFF2-40B4-BE49-F238E27FC236}">
                <a16:creationId xmlns:a16="http://schemas.microsoft.com/office/drawing/2014/main" id="{D075701D-3270-4F29-9D55-458879DD5DB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436096" y="1015744"/>
            <a:ext cx="3464727" cy="2598545"/>
          </a:xfrm>
          <a:prstGeom prst="rect">
            <a:avLst/>
          </a:prstGeom>
        </p:spPr>
      </p:pic>
      <p:pic>
        <p:nvPicPr>
          <p:cNvPr id="8" name="Picture 7" descr="A picture containing tree, grass, outdoor, dinosaur&#10;&#10;Description automatically generated">
            <a:extLst>
              <a:ext uri="{FF2B5EF4-FFF2-40B4-BE49-F238E27FC236}">
                <a16:creationId xmlns:a16="http://schemas.microsoft.com/office/drawing/2014/main" id="{4B740AA9-17B3-4297-8E38-FA10BBDBDE2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20448" y="948642"/>
            <a:ext cx="3701864" cy="2468402"/>
          </a:xfrm>
          <a:prstGeom prst="rect">
            <a:avLst/>
          </a:prstGeom>
        </p:spPr>
      </p:pic>
      <p:pic>
        <p:nvPicPr>
          <p:cNvPr id="6" name="Picture 5" descr="A picture containing grass, tree, outdoor, field&#10;&#10;Description automatically generated">
            <a:extLst>
              <a:ext uri="{FF2B5EF4-FFF2-40B4-BE49-F238E27FC236}">
                <a16:creationId xmlns:a16="http://schemas.microsoft.com/office/drawing/2014/main" id="{F5815057-C595-476A-A58D-BBC0C9E02777}"/>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685751" y="2745207"/>
            <a:ext cx="3464727" cy="2598545"/>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p:cNvSpPr>
          <p:nvPr>
            <p:ph type="title"/>
          </p:nvPr>
        </p:nvSpPr>
        <p:spPr>
          <a:xfrm>
            <a:off x="949735" y="980728"/>
            <a:ext cx="7244529" cy="1143000"/>
          </a:xfrm>
        </p:spPr>
        <p:txBody>
          <a:bodyPr/>
          <a:lstStyle/>
          <a:p>
            <a:r>
              <a:rPr lang="en-GB" altLang="en-US" dirty="0">
                <a:solidFill>
                  <a:srgbClr val="1C721C"/>
                </a:solidFill>
                <a:latin typeface="Tahoma" panose="020B0604030504040204" pitchFamily="34" charset="0"/>
                <a:cs typeface="Tahoma" panose="020B0604030504040204" pitchFamily="34" charset="0"/>
              </a:rPr>
              <a:t>Why is this visit important?</a:t>
            </a:r>
            <a:endParaRPr lang="en-US" altLang="en-US" dirty="0">
              <a:solidFill>
                <a:srgbClr val="1C721C"/>
              </a:solidFill>
              <a:latin typeface="Tahoma" panose="020B0604030504040204" pitchFamily="34" charset="0"/>
              <a:cs typeface="Tahoma" panose="020B0604030504040204" pitchFamily="34" charset="0"/>
            </a:endParaRPr>
          </a:p>
        </p:txBody>
      </p:sp>
      <p:sp>
        <p:nvSpPr>
          <p:cNvPr id="5123" name="Rectangle 3"/>
          <p:cNvSpPr>
            <a:spLocks noGrp="1"/>
          </p:cNvSpPr>
          <p:nvPr>
            <p:ph type="body" idx="1"/>
          </p:nvPr>
        </p:nvSpPr>
        <p:spPr>
          <a:xfrm>
            <a:off x="395286" y="1772816"/>
            <a:ext cx="8353425" cy="4608512"/>
          </a:xfrm>
        </p:spPr>
        <p:txBody>
          <a:bodyPr/>
          <a:lstStyle/>
          <a:p>
            <a:pPr marL="0" indent="0">
              <a:lnSpc>
                <a:spcPct val="90000"/>
              </a:lnSpc>
              <a:buFont typeface="Arial" panose="020B0604020202020204" pitchFamily="34" charset="0"/>
              <a:buNone/>
            </a:pPr>
            <a:r>
              <a:rPr lang="en-GB" altLang="en-US" sz="1800" dirty="0">
                <a:latin typeface="Tahoma" panose="020B0604030504040204" pitchFamily="34" charset="0"/>
                <a:cs typeface="Tahoma" panose="020B0604030504040204" pitchFamily="34" charset="0"/>
              </a:rPr>
              <a:t>“The first-hand experiences of learning outside the classroom can help to make subjects more vivid and interesting for pupils and enhance their understanding.” 								</a:t>
            </a:r>
            <a:r>
              <a:rPr lang="en-GB" altLang="en-US" sz="1800" b="1" dirty="0">
                <a:latin typeface="Tahoma" panose="020B0604030504040204" pitchFamily="34" charset="0"/>
                <a:cs typeface="Tahoma" panose="020B0604030504040204" pitchFamily="34" charset="0"/>
              </a:rPr>
              <a:t>Ofsted</a:t>
            </a:r>
          </a:p>
          <a:p>
            <a:pPr marL="0" indent="0">
              <a:lnSpc>
                <a:spcPct val="90000"/>
              </a:lnSpc>
              <a:buFont typeface="Arial" panose="020B0604020202020204" pitchFamily="34" charset="0"/>
              <a:buNone/>
            </a:pPr>
            <a:r>
              <a:rPr lang="en-GB" altLang="en-US" sz="1800" dirty="0">
                <a:latin typeface="Tahoma" panose="020B0604030504040204" pitchFamily="34" charset="0"/>
                <a:cs typeface="Tahoma" panose="020B0604030504040204" pitchFamily="34" charset="0"/>
              </a:rPr>
              <a:t>The Council for Learning Outside the Classroom (CLOTC)  recognises that Learning outside the classroom:</a:t>
            </a:r>
          </a:p>
          <a:p>
            <a:pPr lvl="1">
              <a:lnSpc>
                <a:spcPct val="90000"/>
              </a:lnSpc>
              <a:buFont typeface="Arial" panose="020B0604020202020204" pitchFamily="34" charset="0"/>
              <a:buChar char="•"/>
            </a:pPr>
            <a:r>
              <a:rPr lang="en-US" altLang="en-US" sz="1800" dirty="0">
                <a:latin typeface="Tahoma" panose="020B0604030504040204" pitchFamily="34" charset="0"/>
                <a:cs typeface="Tahoma" panose="020B0604030504040204" pitchFamily="34" charset="0"/>
              </a:rPr>
              <a:t>gives children </a:t>
            </a:r>
            <a:r>
              <a:rPr lang="en-US" altLang="en-US" sz="1800" b="1" dirty="0">
                <a:solidFill>
                  <a:srgbClr val="1C721C"/>
                </a:solidFill>
                <a:latin typeface="Tahoma" panose="020B0604030504040204" pitchFamily="34" charset="0"/>
                <a:cs typeface="Tahoma" panose="020B0604030504040204" pitchFamily="34" charset="0"/>
              </a:rPr>
              <a:t>new and exciting experiences </a:t>
            </a:r>
            <a:r>
              <a:rPr lang="en-US" altLang="en-US" sz="1800" dirty="0">
                <a:latin typeface="Tahoma" panose="020B0604030504040204" pitchFamily="34" charset="0"/>
                <a:cs typeface="Tahoma" panose="020B0604030504040204" pitchFamily="34" charset="0"/>
              </a:rPr>
              <a:t>that inspire them to reach their true potential.</a:t>
            </a:r>
          </a:p>
          <a:p>
            <a:pPr lvl="1">
              <a:lnSpc>
                <a:spcPct val="90000"/>
              </a:lnSpc>
              <a:buFont typeface="Arial" panose="020B0604020202020204" pitchFamily="34" charset="0"/>
              <a:buChar char="•"/>
            </a:pPr>
            <a:r>
              <a:rPr lang="en-US" altLang="en-US" sz="1800" dirty="0">
                <a:latin typeface="Tahoma" panose="020B0604030504040204" pitchFamily="34" charset="0"/>
                <a:cs typeface="Tahoma" panose="020B0604030504040204" pitchFamily="34" charset="0"/>
              </a:rPr>
              <a:t>serves to</a:t>
            </a:r>
            <a:r>
              <a:rPr lang="en-US" altLang="en-US" sz="1800" b="1" dirty="0">
                <a:latin typeface="Tahoma" panose="020B0604030504040204" pitchFamily="34" charset="0"/>
                <a:cs typeface="Tahoma" panose="020B0604030504040204" pitchFamily="34" charset="0"/>
              </a:rPr>
              <a:t> </a:t>
            </a:r>
            <a:r>
              <a:rPr lang="en-US" altLang="en-US" sz="1800" b="1" dirty="0">
                <a:solidFill>
                  <a:srgbClr val="1C721C"/>
                </a:solidFill>
                <a:latin typeface="Tahoma" panose="020B0604030504040204" pitchFamily="34" charset="0"/>
                <a:cs typeface="Tahoma" panose="020B0604030504040204" pitchFamily="34" charset="0"/>
              </a:rPr>
              <a:t>re-motivate children</a:t>
            </a:r>
            <a:r>
              <a:rPr lang="en-US" altLang="en-US" sz="1800" dirty="0">
                <a:latin typeface="Tahoma" panose="020B0604030504040204" pitchFamily="34" charset="0"/>
                <a:cs typeface="Tahoma" panose="020B0604030504040204" pitchFamily="34" charset="0"/>
              </a:rPr>
              <a:t> who do not thrive in the traditional classroom environment </a:t>
            </a:r>
          </a:p>
          <a:p>
            <a:pPr lvl="1">
              <a:lnSpc>
                <a:spcPct val="90000"/>
              </a:lnSpc>
              <a:buFont typeface="Arial" panose="020B0604020202020204" pitchFamily="34" charset="0"/>
              <a:buChar char="•"/>
            </a:pPr>
            <a:r>
              <a:rPr lang="en-US" altLang="en-US" sz="1800" dirty="0">
                <a:latin typeface="Tahoma" panose="020B0604030504040204" pitchFamily="34" charset="0"/>
                <a:cs typeface="Tahoma" panose="020B0604030504040204" pitchFamily="34" charset="0"/>
              </a:rPr>
              <a:t>encourages children to become </a:t>
            </a:r>
            <a:r>
              <a:rPr lang="en-US" altLang="en-US" sz="1800" b="1" dirty="0">
                <a:solidFill>
                  <a:srgbClr val="1C721C"/>
                </a:solidFill>
                <a:latin typeface="Tahoma" panose="020B0604030504040204" pitchFamily="34" charset="0"/>
                <a:cs typeface="Tahoma" panose="020B0604030504040204" pitchFamily="34" charset="0"/>
              </a:rPr>
              <a:t>more engaged in their education </a:t>
            </a:r>
            <a:r>
              <a:rPr lang="en-US" altLang="en-US" sz="1800" dirty="0">
                <a:latin typeface="Tahoma" panose="020B0604030504040204" pitchFamily="34" charset="0"/>
                <a:cs typeface="Tahoma" panose="020B0604030504040204" pitchFamily="34" charset="0"/>
              </a:rPr>
              <a:t>both inside and outside the classroom walls. </a:t>
            </a:r>
          </a:p>
          <a:p>
            <a:pPr lvl="1">
              <a:lnSpc>
                <a:spcPct val="90000"/>
              </a:lnSpc>
              <a:buFont typeface="Arial" panose="020B0604020202020204" pitchFamily="34" charset="0"/>
              <a:buChar char="•"/>
            </a:pPr>
            <a:r>
              <a:rPr lang="en-GB" altLang="en-US" sz="1800" dirty="0">
                <a:latin typeface="Tahoma" panose="020B0604030504040204" pitchFamily="34" charset="0"/>
                <a:cs typeface="Tahoma" panose="020B0604030504040204" pitchFamily="34" charset="0"/>
              </a:rPr>
              <a:t>increases</a:t>
            </a:r>
            <a:r>
              <a:rPr lang="en-GB" altLang="en-US" sz="1800" b="1" dirty="0">
                <a:latin typeface="Tahoma" panose="020B0604030504040204" pitchFamily="34" charset="0"/>
                <a:cs typeface="Tahoma" panose="020B0604030504040204" pitchFamily="34" charset="0"/>
              </a:rPr>
              <a:t> </a:t>
            </a:r>
            <a:r>
              <a:rPr lang="en-GB" altLang="en-US" sz="1800" b="1" dirty="0">
                <a:solidFill>
                  <a:srgbClr val="1C721C"/>
                </a:solidFill>
                <a:latin typeface="Tahoma" panose="020B0604030504040204" pitchFamily="34" charset="0"/>
                <a:cs typeface="Tahoma" panose="020B0604030504040204" pitchFamily="34" charset="0"/>
              </a:rPr>
              <a:t>self esteem, confidence, confidence </a:t>
            </a:r>
            <a:r>
              <a:rPr lang="en-GB" altLang="en-US" sz="1800" dirty="0">
                <a:latin typeface="Tahoma" panose="020B0604030504040204" pitchFamily="34" charset="0"/>
                <a:cs typeface="Tahoma" panose="020B0604030504040204" pitchFamily="34" charset="0"/>
              </a:rPr>
              <a:t>and</a:t>
            </a:r>
            <a:r>
              <a:rPr lang="en-GB" altLang="en-US" sz="1800" b="1" dirty="0">
                <a:latin typeface="Tahoma" panose="020B0604030504040204" pitchFamily="34" charset="0"/>
                <a:cs typeface="Tahoma" panose="020B0604030504040204" pitchFamily="34" charset="0"/>
              </a:rPr>
              <a:t> </a:t>
            </a:r>
            <a:r>
              <a:rPr lang="en-GB" altLang="en-US" sz="1800" b="1" dirty="0">
                <a:solidFill>
                  <a:srgbClr val="1C721C"/>
                </a:solidFill>
                <a:latin typeface="Tahoma" panose="020B0604030504040204" pitchFamily="34" charset="0"/>
                <a:cs typeface="Tahoma" panose="020B0604030504040204" pitchFamily="34" charset="0"/>
              </a:rPr>
              <a:t>results – </a:t>
            </a:r>
            <a:r>
              <a:rPr lang="en-GB" altLang="en-US" sz="1800" dirty="0">
                <a:latin typeface="Tahoma" panose="020B0604030504040204" pitchFamily="34" charset="0"/>
                <a:cs typeface="Tahoma" panose="020B0604030504040204" pitchFamily="34" charset="0"/>
              </a:rPr>
              <a:t>a proven link between high quality residentials and achievement. </a:t>
            </a:r>
          </a:p>
          <a:p>
            <a:pPr lvl="1">
              <a:lnSpc>
                <a:spcPct val="90000"/>
              </a:lnSpc>
              <a:buFont typeface="Arial" panose="020B0604020202020204" pitchFamily="34" charset="0"/>
              <a:buNone/>
            </a:pPr>
            <a:endParaRPr lang="en-GB" altLang="en-US" sz="1800" dirty="0">
              <a:latin typeface="Tahoma" panose="020B0604030504040204" pitchFamily="34" charset="0"/>
              <a:cs typeface="Tahoma" panose="020B0604030504040204" pitchFamily="34" charset="0"/>
            </a:endParaRPr>
          </a:p>
          <a:p>
            <a:pPr marL="0" indent="0">
              <a:lnSpc>
                <a:spcPct val="90000"/>
              </a:lnSpc>
              <a:buFont typeface="Arial" panose="020B0604020202020204" pitchFamily="34" charset="0"/>
              <a:buNone/>
            </a:pPr>
            <a:r>
              <a:rPr lang="en-GB" altLang="en-US" sz="1800" b="1" dirty="0">
                <a:solidFill>
                  <a:srgbClr val="1C721C"/>
                </a:solidFill>
                <a:latin typeface="Tahoma" panose="020B0604030504040204" pitchFamily="34" charset="0"/>
                <a:cs typeface="Tahoma" panose="020B0604030504040204" pitchFamily="34" charset="0"/>
              </a:rPr>
              <a:t>“Trips help us to learn more stuff than we can in the classroom.” </a:t>
            </a:r>
          </a:p>
          <a:p>
            <a:pPr marL="0" indent="0" algn="r">
              <a:lnSpc>
                <a:spcPct val="90000"/>
              </a:lnSpc>
              <a:buFont typeface="Arial" panose="020B0604020202020204" pitchFamily="34" charset="0"/>
              <a:buNone/>
            </a:pPr>
            <a:r>
              <a:rPr lang="en-GB" altLang="en-US" sz="1800" dirty="0">
                <a:latin typeface="Tahoma" panose="020B0604030504040204" pitchFamily="34" charset="0"/>
                <a:cs typeface="Tahoma" panose="020B0604030504040204" pitchFamily="34" charset="0"/>
              </a:rPr>
              <a:t>(Primary pupil, Ofsted)</a:t>
            </a:r>
          </a:p>
          <a:p>
            <a:pPr marL="0" indent="0">
              <a:lnSpc>
                <a:spcPct val="90000"/>
              </a:lnSpc>
              <a:buFont typeface="Arial" panose="020B0604020202020204" pitchFamily="34" charset="0"/>
              <a:buNone/>
            </a:pPr>
            <a:endParaRPr lang="en-GB" altLang="en-US" sz="1800" dirty="0">
              <a:latin typeface="Georgia" panose="02040502050405020303" pitchFamily="18" charset="0"/>
            </a:endParaRPr>
          </a:p>
          <a:p>
            <a:pPr marL="0" indent="0">
              <a:lnSpc>
                <a:spcPct val="90000"/>
              </a:lnSpc>
            </a:pPr>
            <a:endParaRPr lang="en-US" altLang="en-US" sz="1800" dirty="0">
              <a:latin typeface="Georgia" panose="02040502050405020303" pitchFamily="18" charset="0"/>
            </a:endParaRPr>
          </a:p>
          <a:p>
            <a:pPr marL="0" indent="0">
              <a:lnSpc>
                <a:spcPct val="90000"/>
              </a:lnSpc>
            </a:pPr>
            <a:endParaRPr lang="en-GB" altLang="en-US" sz="1800" dirty="0">
              <a:latin typeface="Georgia" panose="02040502050405020303" pitchFamily="18" charset="0"/>
            </a:endParaRPr>
          </a:p>
          <a:p>
            <a:pPr marL="0" indent="0">
              <a:lnSpc>
                <a:spcPct val="90000"/>
              </a:lnSpc>
            </a:pPr>
            <a:endParaRPr lang="en-US" altLang="en-US" sz="1800" dirty="0">
              <a:latin typeface="Georgia" panose="02040502050405020303" pitchFamily="18" charset="0"/>
            </a:endParaRPr>
          </a:p>
          <a:p>
            <a:pPr marL="0" indent="0">
              <a:lnSpc>
                <a:spcPct val="90000"/>
              </a:lnSpc>
            </a:pPr>
            <a:endParaRPr lang="en-US" altLang="en-US" sz="1800" dirty="0">
              <a:latin typeface="Georgia" panose="02040502050405020303"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p:cNvSpPr>
            <a:spLocks noChangeArrowheads="1"/>
          </p:cNvSpPr>
          <p:nvPr/>
        </p:nvSpPr>
        <p:spPr bwMode="auto">
          <a:xfrm>
            <a:off x="899592" y="1580778"/>
            <a:ext cx="7577137"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en-US" sz="1800" dirty="0">
                <a:latin typeface="Tahoma" panose="020B0604030504040204" pitchFamily="34" charset="0"/>
              </a:rPr>
              <a:t>“A residential learning experience provides opportunities, benefits and impacts that cannot be achieved in any other educational</a:t>
            </a:r>
          </a:p>
          <a:p>
            <a:pPr>
              <a:spcBef>
                <a:spcPct val="0"/>
              </a:spcBef>
              <a:buFontTx/>
              <a:buNone/>
            </a:pPr>
            <a:r>
              <a:rPr lang="en-GB" altLang="en-US" sz="1800" dirty="0">
                <a:latin typeface="Tahoma" panose="020B0604030504040204" pitchFamily="34" charset="0"/>
              </a:rPr>
              <a:t>context or setting.”</a:t>
            </a:r>
          </a:p>
          <a:p>
            <a:pPr algn="r">
              <a:spcBef>
                <a:spcPct val="0"/>
              </a:spcBef>
              <a:buFontTx/>
              <a:buNone/>
            </a:pPr>
            <a:r>
              <a:rPr lang="en-GB" altLang="en-US" sz="1800" dirty="0">
                <a:latin typeface="Tahoma" panose="020B0604030504040204" pitchFamily="34" charset="0"/>
              </a:rPr>
              <a:t>Learning Away report, 2016</a:t>
            </a:r>
            <a:endParaRPr lang="en-GB" altLang="en-US" sz="1800" dirty="0">
              <a:latin typeface="Arial" panose="020B0604020202020204" pitchFamily="34" charset="0"/>
            </a:endParaRPr>
          </a:p>
        </p:txBody>
      </p:sp>
      <p:sp>
        <p:nvSpPr>
          <p:cNvPr id="7171" name="Rectangle 2"/>
          <p:cNvSpPr txBox="1">
            <a:spLocks/>
          </p:cNvSpPr>
          <p:nvPr/>
        </p:nvSpPr>
        <p:spPr bwMode="auto">
          <a:xfrm>
            <a:off x="234156" y="620688"/>
            <a:ext cx="8675687"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4400" dirty="0">
                <a:solidFill>
                  <a:srgbClr val="1C721C"/>
                </a:solidFill>
                <a:latin typeface="Tahoma" panose="020B0604030504040204" pitchFamily="34" charset="0"/>
                <a:cs typeface="Tahoma" panose="020B0604030504040204" pitchFamily="34" charset="0"/>
              </a:rPr>
              <a:t>Why is this visit important (part 2)</a:t>
            </a:r>
            <a:endParaRPr lang="en-US" altLang="en-US" sz="4400" dirty="0">
              <a:solidFill>
                <a:srgbClr val="1C721C"/>
              </a:solidFill>
              <a:latin typeface="Tahoma" panose="020B0604030504040204" pitchFamily="34" charset="0"/>
              <a:cs typeface="Tahoma" panose="020B0604030504040204" pitchFamily="34" charset="0"/>
            </a:endParaRPr>
          </a:p>
        </p:txBody>
      </p:sp>
      <p:pic>
        <p:nvPicPr>
          <p:cNvPr id="7172" name="Content Placeholder 4"/>
          <p:cNvPicPr>
            <a:picLocks noGrp="1" noChangeAspect="1"/>
          </p:cNvPicPr>
          <p:nvPr>
            <p:ph idx="1"/>
          </p:nvPr>
        </p:nvPicPr>
        <p:blipFill>
          <a:blip r:embed="rId3">
            <a:extLst>
              <a:ext uri="{28A0092B-C50C-407E-A947-70E740481C1C}">
                <a14:useLocalDpi xmlns:a14="http://schemas.microsoft.com/office/drawing/2010/main"/>
              </a:ext>
            </a:extLst>
          </a:blip>
          <a:srcRect/>
          <a:stretch>
            <a:fillRect/>
          </a:stretch>
        </p:blipFill>
        <p:spPr>
          <a:xfrm>
            <a:off x="1583544" y="2780928"/>
            <a:ext cx="5976912" cy="3371013"/>
          </a:xfr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9" name="Rectangle 21"/>
          <p:cNvSpPr>
            <a:spLocks noChangeArrowheads="1"/>
          </p:cNvSpPr>
          <p:nvPr/>
        </p:nvSpPr>
        <p:spPr bwMode="auto">
          <a:xfrm>
            <a:off x="412205" y="5026943"/>
            <a:ext cx="5314950" cy="1255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buFont typeface="Arial" panose="020B0604020202020204" pitchFamily="34" charset="0"/>
              <a:buNone/>
            </a:pPr>
            <a:r>
              <a:rPr lang="en-GB" altLang="en-US" sz="1800" dirty="0">
                <a:solidFill>
                  <a:srgbClr val="1C721C"/>
                </a:solidFill>
                <a:latin typeface="Segoe Print" panose="02000600000000000000" pitchFamily="2" charset="0"/>
              </a:rPr>
              <a:t>“Friendship, team building skills, table manners improved, tried new things. </a:t>
            </a:r>
          </a:p>
          <a:p>
            <a:pPr>
              <a:buFont typeface="Arial" panose="020B0604020202020204" pitchFamily="34" charset="0"/>
              <a:buNone/>
            </a:pPr>
            <a:r>
              <a:rPr lang="en-GB" altLang="en-US" sz="1800" dirty="0">
                <a:solidFill>
                  <a:srgbClr val="1C721C"/>
                </a:solidFill>
                <a:latin typeface="Segoe Print" panose="02000600000000000000" pitchFamily="2" charset="0"/>
              </a:rPr>
              <a:t>Overall a really great first experience of being away from home for the children” </a:t>
            </a:r>
          </a:p>
        </p:txBody>
      </p:sp>
      <p:pic>
        <p:nvPicPr>
          <p:cNvPr id="50180" name="Picture 5"/>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156325" y="809463"/>
            <a:ext cx="2376115" cy="3167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0181" name="Picture 6"/>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694363" y="4149725"/>
            <a:ext cx="2838077" cy="21274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0182" name="TextBox 26"/>
          <p:cNvSpPr txBox="1">
            <a:spLocks noChangeArrowheads="1"/>
          </p:cNvSpPr>
          <p:nvPr/>
        </p:nvSpPr>
        <p:spPr bwMode="auto">
          <a:xfrm>
            <a:off x="439738" y="908720"/>
            <a:ext cx="5095875"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dirty="0">
                <a:solidFill>
                  <a:srgbClr val="1C721C"/>
                </a:solidFill>
                <a:latin typeface="Segoe Print" panose="02000600000000000000" pitchFamily="2" charset="0"/>
              </a:rPr>
              <a:t>“This visit has been the most organised, enjoyable and fun residential trip we have ever been on.  A huge thanks”</a:t>
            </a:r>
          </a:p>
        </p:txBody>
      </p:sp>
      <p:pic>
        <p:nvPicPr>
          <p:cNvPr id="3" name="Picture 2" descr="A picture containing tree, outdoor, person, standing&#10;&#10;Description automatically generated">
            <a:extLst>
              <a:ext uri="{FF2B5EF4-FFF2-40B4-BE49-F238E27FC236}">
                <a16:creationId xmlns:a16="http://schemas.microsoft.com/office/drawing/2014/main" id="{5F4101EF-1FA0-4F1E-9C60-BA312C09B56E}"/>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56249" y="1822673"/>
            <a:ext cx="3815751" cy="3002895"/>
          </a:xfrm>
          <a:prstGeom prst="rect">
            <a:avLst/>
          </a:prstGeom>
        </p:spPr>
      </p:pic>
    </p:spTree>
    <p:extLst>
      <p:ext uri="{BB962C8B-B14F-4D97-AF65-F5344CB8AC3E}">
        <p14:creationId xmlns:p14="http://schemas.microsoft.com/office/powerpoint/2010/main" val="12035726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TextBox 5"/>
          <p:cNvSpPr txBox="1">
            <a:spLocks noChangeArrowheads="1"/>
          </p:cNvSpPr>
          <p:nvPr/>
        </p:nvSpPr>
        <p:spPr bwMode="auto">
          <a:xfrm>
            <a:off x="0" y="667544"/>
            <a:ext cx="9144000"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4400" dirty="0">
                <a:solidFill>
                  <a:srgbClr val="1C721C"/>
                </a:solidFill>
                <a:latin typeface="Tahoma" panose="020B0604030504040204" pitchFamily="34" charset="0"/>
                <a:cs typeface="Tahoma" panose="020B0604030504040204" pitchFamily="34" charset="0"/>
              </a:rPr>
              <a:t>Where are we?</a:t>
            </a:r>
          </a:p>
        </p:txBody>
      </p:sp>
      <p:pic>
        <p:nvPicPr>
          <p:cNvPr id="3" name="Picture 2">
            <a:extLst>
              <a:ext uri="{FF2B5EF4-FFF2-40B4-BE49-F238E27FC236}">
                <a16:creationId xmlns:a16="http://schemas.microsoft.com/office/drawing/2014/main" id="{D67497C6-3F79-E977-915C-3E8AC87D11C9}"/>
              </a:ext>
            </a:extLst>
          </p:cNvPr>
          <p:cNvPicPr>
            <a:picLocks noChangeAspect="1"/>
          </p:cNvPicPr>
          <p:nvPr/>
        </p:nvPicPr>
        <p:blipFill>
          <a:blip r:embed="rId3"/>
          <a:stretch>
            <a:fillRect/>
          </a:stretch>
        </p:blipFill>
        <p:spPr>
          <a:xfrm>
            <a:off x="233772" y="1916832"/>
            <a:ext cx="8532440" cy="3813381"/>
          </a:xfrm>
          <a:prstGeom prst="rect">
            <a:avLst/>
          </a:prstGeom>
        </p:spPr>
      </p:pic>
      <p:cxnSp>
        <p:nvCxnSpPr>
          <p:cNvPr id="4" name="Straight Arrow Connector 3"/>
          <p:cNvCxnSpPr>
            <a:cxnSpLocks/>
          </p:cNvCxnSpPr>
          <p:nvPr/>
        </p:nvCxnSpPr>
        <p:spPr bwMode="auto">
          <a:xfrm>
            <a:off x="7524328" y="1448978"/>
            <a:ext cx="216471" cy="935707"/>
          </a:xfrm>
          <a:prstGeom prst="straightConnector1">
            <a:avLst/>
          </a:prstGeom>
          <a:ln w="76200">
            <a:solidFill>
              <a:srgbClr val="FF0000"/>
            </a:solidFill>
            <a:tailEnd type="arrow"/>
          </a:ln>
        </p:spPr>
        <p:style>
          <a:lnRef idx="1">
            <a:schemeClr val="accent2"/>
          </a:lnRef>
          <a:fillRef idx="0">
            <a:schemeClr val="accent2"/>
          </a:fillRef>
          <a:effectRef idx="0">
            <a:schemeClr val="accent2"/>
          </a:effectRef>
          <a:fontRef idx="minor">
            <a:schemeClr val="tx1"/>
          </a:fontRef>
        </p:style>
      </p:cxnSp>
      <p:sp>
        <p:nvSpPr>
          <p:cNvPr id="5" name="Oval 4">
            <a:extLst>
              <a:ext uri="{FF2B5EF4-FFF2-40B4-BE49-F238E27FC236}">
                <a16:creationId xmlns:a16="http://schemas.microsoft.com/office/drawing/2014/main" id="{32448745-3D8D-E446-7D1D-8E2303DBD313}"/>
              </a:ext>
            </a:extLst>
          </p:cNvPr>
          <p:cNvSpPr/>
          <p:nvPr/>
        </p:nvSpPr>
        <p:spPr>
          <a:xfrm>
            <a:off x="755576" y="4365104"/>
            <a:ext cx="648072" cy="288032"/>
          </a:xfrm>
          <a:prstGeom prst="ellipse">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Content Placeholder 2"/>
          <p:cNvSpPr txBox="1">
            <a:spLocks/>
          </p:cNvSpPr>
          <p:nvPr/>
        </p:nvSpPr>
        <p:spPr bwMode="auto">
          <a:xfrm>
            <a:off x="179388" y="998538"/>
            <a:ext cx="230505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buFontTx/>
              <a:buNone/>
            </a:pPr>
            <a:endParaRPr lang="en-GB" altLang="en-US" sz="1800">
              <a:latin typeface="Georgia" panose="02040502050405020303" pitchFamily="18" charset="0"/>
            </a:endParaRPr>
          </a:p>
        </p:txBody>
      </p:sp>
      <p:pic>
        <p:nvPicPr>
          <p:cNvPr id="11267" name="Picture 8" descr="\\ccc.cambridgeshire.gov.uk\data\Elh Edu Burwell House\Shared\Burwell Documents\Photos\BH 1961\164455_10200210513919762_1168260317_n.jp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59675" y="1493838"/>
            <a:ext cx="2564805" cy="1748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8" name="Picture 10" descr="\\ccc.cambridgeshire.gov.uk\data\Elh Edu Burwell House\Shared\Burwell Documents\Photos\Scanned archive images\Front Bentley.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8574" y="3812944"/>
            <a:ext cx="3068340" cy="1949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12" descr="\\ccc.cambridgeshire.gov.uk\data\Elh Edu Burwell House\Shared\Burwell Documents\Photos\The Colchester Family\William Colchester and full clan comp.jp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5605463" y="1708836"/>
            <a:ext cx="3271837" cy="2201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0" name="TextBox 2"/>
          <p:cNvSpPr txBox="1">
            <a:spLocks noChangeArrowheads="1"/>
          </p:cNvSpPr>
          <p:nvPr/>
        </p:nvSpPr>
        <p:spPr bwMode="auto">
          <a:xfrm>
            <a:off x="3185588" y="4787832"/>
            <a:ext cx="2617639"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dirty="0">
                <a:solidFill>
                  <a:srgbClr val="1C721C"/>
                </a:solidFill>
                <a:latin typeface="Tahoma" panose="020B0604030504040204" pitchFamily="34" charset="0"/>
                <a:cs typeface="Tahoma" panose="020B0604030504040204" pitchFamily="34" charset="0"/>
              </a:rPr>
              <a:t>…enjoyed for generations…</a:t>
            </a:r>
          </a:p>
        </p:txBody>
      </p:sp>
      <p:pic>
        <p:nvPicPr>
          <p:cNvPr id="11271" name="Picture 14" descr="\\ccc.cambridgeshire.gov.uk\data\Elh Edu Burwell House\Shared\Burwell Documents\Photos\BH 1961\602800_10200210452038215_1001614664_n.jpg"/>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2915816" y="3003570"/>
            <a:ext cx="2265104" cy="1548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2" name="Picture 15"/>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5861901" y="4144747"/>
            <a:ext cx="2974124" cy="19004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273" name="TextBox 2"/>
          <p:cNvSpPr txBox="1">
            <a:spLocks noChangeArrowheads="1"/>
          </p:cNvSpPr>
          <p:nvPr/>
        </p:nvSpPr>
        <p:spPr bwMode="auto">
          <a:xfrm>
            <a:off x="851473" y="808037"/>
            <a:ext cx="744105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4000" dirty="0">
                <a:solidFill>
                  <a:srgbClr val="1C721C"/>
                </a:solidFill>
                <a:latin typeface="Tahoma" panose="020B0604030504040204" pitchFamily="34" charset="0"/>
                <a:cs typeface="Tahoma" panose="020B0604030504040204" pitchFamily="34" charset="0"/>
              </a:rPr>
              <a:t>A family home, built in 1787…</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Content Placeholder 2"/>
          <p:cNvSpPr>
            <a:spLocks noGrp="1"/>
          </p:cNvSpPr>
          <p:nvPr>
            <p:ph idx="1"/>
          </p:nvPr>
        </p:nvSpPr>
        <p:spPr>
          <a:xfrm>
            <a:off x="323850" y="5589588"/>
            <a:ext cx="8569325" cy="865187"/>
          </a:xfrm>
        </p:spPr>
        <p:txBody>
          <a:bodyPr/>
          <a:lstStyle/>
          <a:p>
            <a:pPr marL="0" indent="0" algn="ctr" eaLnBrk="1" hangingPunct="1">
              <a:buFont typeface="Arial" panose="020B0604020202020204" pitchFamily="34" charset="0"/>
              <a:buNone/>
            </a:pPr>
            <a:r>
              <a:rPr lang="en-GB" altLang="en-US" sz="1800">
                <a:latin typeface="Tahoma" panose="020B0604030504040204" pitchFamily="34" charset="0"/>
                <a:cs typeface="Tahoma" panose="020B0604030504040204" pitchFamily="34" charset="0"/>
              </a:rPr>
              <a:t>Bought by Cambridgeshire County Council for £15,000 to be enjoyed for generations to come.</a:t>
            </a:r>
          </a:p>
        </p:txBody>
      </p:sp>
      <p:sp>
        <p:nvSpPr>
          <p:cNvPr id="13315" name="TextBox 2"/>
          <p:cNvSpPr txBox="1">
            <a:spLocks noChangeArrowheads="1"/>
          </p:cNvSpPr>
          <p:nvPr/>
        </p:nvSpPr>
        <p:spPr bwMode="auto">
          <a:xfrm>
            <a:off x="1391443" y="663576"/>
            <a:ext cx="6192838"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4400" dirty="0">
                <a:solidFill>
                  <a:srgbClr val="1C721C"/>
                </a:solidFill>
                <a:latin typeface="Tahoma" panose="020B0604030504040204" pitchFamily="34" charset="0"/>
                <a:cs typeface="Tahoma" panose="020B0604030504040204" pitchFamily="34" charset="0"/>
              </a:rPr>
              <a:t>1964.  A new purpose…</a:t>
            </a:r>
          </a:p>
        </p:txBody>
      </p:sp>
      <p:pic>
        <p:nvPicPr>
          <p:cNvPr id="13317" name="Picture 1"/>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1439863" y="1433513"/>
            <a:ext cx="6427787" cy="415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337632" y="1347540"/>
            <a:ext cx="3978790" cy="2933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TextBox 2"/>
          <p:cNvSpPr txBox="1">
            <a:spLocks noChangeArrowheads="1"/>
          </p:cNvSpPr>
          <p:nvPr/>
        </p:nvSpPr>
        <p:spPr bwMode="auto">
          <a:xfrm>
            <a:off x="5505644" y="692696"/>
            <a:ext cx="7632700"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4400" dirty="0">
                <a:solidFill>
                  <a:srgbClr val="1C721C"/>
                </a:solidFill>
                <a:latin typeface="Georgia" panose="02040502050405020303" pitchFamily="18" charset="0"/>
              </a:rPr>
              <a:t>Today</a:t>
            </a:r>
          </a:p>
        </p:txBody>
      </p:sp>
      <p:sp>
        <p:nvSpPr>
          <p:cNvPr id="15364" name="Rectangle 4"/>
          <p:cNvSpPr>
            <a:spLocks noChangeArrowheads="1"/>
          </p:cNvSpPr>
          <p:nvPr/>
        </p:nvSpPr>
        <p:spPr bwMode="auto">
          <a:xfrm>
            <a:off x="4426841" y="1347540"/>
            <a:ext cx="4464050" cy="3139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dirty="0">
                <a:latin typeface="Tahoma" panose="020B0604030504040204" pitchFamily="34" charset="0"/>
                <a:cs typeface="Tahoma" panose="020B0604030504040204" pitchFamily="34" charset="0"/>
              </a:rPr>
              <a:t>Burwell House welcomes around </a:t>
            </a:r>
            <a:r>
              <a:rPr lang="en-GB" altLang="en-US" sz="1800" b="1" dirty="0">
                <a:solidFill>
                  <a:srgbClr val="1C721C"/>
                </a:solidFill>
                <a:latin typeface="Tahoma" panose="020B0604030504040204" pitchFamily="34" charset="0"/>
                <a:cs typeface="Tahoma" panose="020B0604030504040204" pitchFamily="34" charset="0"/>
              </a:rPr>
              <a:t>80 primary schools on residential visits each year</a:t>
            </a:r>
            <a:r>
              <a:rPr lang="en-GB" altLang="en-US" sz="1800" dirty="0">
                <a:latin typeface="Tahoma" panose="020B0604030504040204" pitchFamily="34" charset="0"/>
                <a:cs typeface="Tahoma" panose="020B0604030504040204" pitchFamily="34" charset="0"/>
              </a:rPr>
              <a:t>, from right across East Anglia, and beyond.  </a:t>
            </a:r>
          </a:p>
          <a:p>
            <a:pPr eaLnBrk="1" hangingPunct="1">
              <a:spcBef>
                <a:spcPct val="0"/>
              </a:spcBef>
              <a:buFontTx/>
              <a:buNone/>
            </a:pPr>
            <a:endParaRPr lang="en-GB" altLang="en-US" sz="1800" dirty="0">
              <a:latin typeface="Tahoma" panose="020B0604030504040204" pitchFamily="34" charset="0"/>
              <a:cs typeface="Tahoma" panose="020B0604030504040204" pitchFamily="34" charset="0"/>
            </a:endParaRPr>
          </a:p>
          <a:p>
            <a:pPr eaLnBrk="1" hangingPunct="1">
              <a:spcBef>
                <a:spcPct val="0"/>
              </a:spcBef>
              <a:buFontTx/>
              <a:buNone/>
            </a:pPr>
            <a:r>
              <a:rPr lang="en-GB" altLang="en-US" sz="1800" dirty="0">
                <a:latin typeface="Tahoma" panose="020B0604030504040204" pitchFamily="34" charset="0"/>
                <a:cs typeface="Tahoma" panose="020B0604030504040204" pitchFamily="34" charset="0"/>
              </a:rPr>
              <a:t>Along with the wide variety of youth and adult groups who use the Centre at weekends and during the school holidays we host a total of </a:t>
            </a:r>
            <a:r>
              <a:rPr lang="en-GB" altLang="en-US" sz="1800" b="1" dirty="0">
                <a:solidFill>
                  <a:srgbClr val="1C721C"/>
                </a:solidFill>
                <a:latin typeface="Tahoma" panose="020B0604030504040204" pitchFamily="34" charset="0"/>
                <a:cs typeface="Tahoma" panose="020B0604030504040204" pitchFamily="34" charset="0"/>
              </a:rPr>
              <a:t>4000 visitors per year</a:t>
            </a:r>
            <a:r>
              <a:rPr lang="en-GB" altLang="en-US" sz="1800" dirty="0">
                <a:latin typeface="Tahoma" panose="020B0604030504040204" pitchFamily="34" charset="0"/>
                <a:cs typeface="Tahoma" panose="020B0604030504040204" pitchFamily="34" charset="0"/>
              </a:rPr>
              <a:t>.</a:t>
            </a:r>
          </a:p>
          <a:p>
            <a:pPr eaLnBrk="1" hangingPunct="1">
              <a:spcBef>
                <a:spcPct val="0"/>
              </a:spcBef>
              <a:buFontTx/>
              <a:buNone/>
            </a:pPr>
            <a:endParaRPr lang="en-GB" altLang="en-US" sz="1800" dirty="0">
              <a:latin typeface="Tahoma" panose="020B0604030504040204" pitchFamily="34" charset="0"/>
              <a:cs typeface="Tahoma" panose="020B0604030504040204" pitchFamily="34" charset="0"/>
            </a:endParaRPr>
          </a:p>
        </p:txBody>
      </p:sp>
      <p:sp>
        <p:nvSpPr>
          <p:cNvPr id="6" name="TextBox 5"/>
          <p:cNvSpPr txBox="1"/>
          <p:nvPr/>
        </p:nvSpPr>
        <p:spPr>
          <a:xfrm>
            <a:off x="179388" y="4292600"/>
            <a:ext cx="8856662" cy="2308225"/>
          </a:xfrm>
          <a:prstGeom prst="rect">
            <a:avLst/>
          </a:prstGeom>
          <a:noFill/>
        </p:spPr>
        <p:txBody>
          <a:bodyPr>
            <a:spAutoFit/>
          </a:bodyPr>
          <a:lstStyle/>
          <a:p>
            <a:pPr eaLnBrk="1" hangingPunct="1">
              <a:defRPr/>
            </a:pPr>
            <a:r>
              <a:rPr lang="en-GB" altLang="en-US" dirty="0">
                <a:latin typeface="Tahoma" panose="020B0604030504040204" pitchFamily="34" charset="0"/>
                <a:ea typeface="Tahoma" panose="020B0604030504040204" pitchFamily="34" charset="0"/>
                <a:cs typeface="Tahoma" panose="020B0604030504040204" pitchFamily="34" charset="0"/>
              </a:rPr>
              <a:t>Schools staying with us have:</a:t>
            </a:r>
          </a:p>
          <a:p>
            <a:pPr marL="285750" indent="-285750" eaLnBrk="1" hangingPunct="1">
              <a:buFont typeface="Arial" panose="020B0604020202020204" pitchFamily="34" charset="0"/>
              <a:buChar char="•"/>
              <a:defRPr/>
            </a:pPr>
            <a:r>
              <a:rPr lang="en-GB" altLang="en-US" b="1" dirty="0">
                <a:solidFill>
                  <a:srgbClr val="1C721C"/>
                </a:solidFill>
                <a:latin typeface="Tahoma" panose="020B0604030504040204" pitchFamily="34" charset="0"/>
                <a:ea typeface="Tahoma" panose="020B0604030504040204" pitchFamily="34" charset="0"/>
                <a:cs typeface="Tahoma" panose="020B0604030504040204" pitchFamily="34" charset="0"/>
              </a:rPr>
              <a:t>Sole residential occupancy </a:t>
            </a:r>
            <a:r>
              <a:rPr lang="en-GB" altLang="en-US" dirty="0">
                <a:latin typeface="Tahoma" panose="020B0604030504040204" pitchFamily="34" charset="0"/>
                <a:ea typeface="Tahoma" panose="020B0604030504040204" pitchFamily="34" charset="0"/>
                <a:cs typeface="Tahoma" panose="020B0604030504040204" pitchFamily="34" charset="0"/>
              </a:rPr>
              <a:t>– each school staying here will be the only school staying here.</a:t>
            </a:r>
          </a:p>
          <a:p>
            <a:pPr marL="285750" indent="-285750" eaLnBrk="1" hangingPunct="1">
              <a:buFont typeface="Arial" panose="020B0604020202020204" pitchFamily="34" charset="0"/>
              <a:buChar char="•"/>
              <a:defRPr/>
            </a:pPr>
            <a:r>
              <a:rPr lang="en-GB" altLang="en-US" dirty="0">
                <a:latin typeface="Tahoma" panose="020B0604030504040204" pitchFamily="34" charset="0"/>
                <a:ea typeface="Tahoma" panose="020B0604030504040204" pitchFamily="34" charset="0"/>
                <a:cs typeface="Tahoma" panose="020B0604030504040204" pitchFamily="34" charset="0"/>
              </a:rPr>
              <a:t>Use of our </a:t>
            </a:r>
            <a:r>
              <a:rPr lang="en-GB" altLang="en-US" b="1" dirty="0">
                <a:solidFill>
                  <a:srgbClr val="1C721C"/>
                </a:solidFill>
                <a:latin typeface="Tahoma" panose="020B0604030504040204" pitchFamily="34" charset="0"/>
                <a:ea typeface="Tahoma" panose="020B0604030504040204" pitchFamily="34" charset="0"/>
                <a:cs typeface="Tahoma" panose="020B0604030504040204" pitchFamily="34" charset="0"/>
              </a:rPr>
              <a:t>fantastic house </a:t>
            </a:r>
            <a:r>
              <a:rPr lang="en-GB" altLang="en-US" dirty="0">
                <a:latin typeface="Tahoma" panose="020B0604030504040204" pitchFamily="34" charset="0"/>
                <a:ea typeface="Tahoma" panose="020B0604030504040204" pitchFamily="34" charset="0"/>
                <a:cs typeface="Tahoma" panose="020B0604030504040204" pitchFamily="34" charset="0"/>
              </a:rPr>
              <a:t>and its 3 acres of </a:t>
            </a:r>
            <a:r>
              <a:rPr lang="en-GB" altLang="en-US" b="1" dirty="0">
                <a:solidFill>
                  <a:srgbClr val="1C721C"/>
                </a:solidFill>
                <a:latin typeface="Tahoma" panose="020B0604030504040204" pitchFamily="34" charset="0"/>
                <a:ea typeface="Tahoma" panose="020B0604030504040204" pitchFamily="34" charset="0"/>
                <a:cs typeface="Tahoma" panose="020B0604030504040204" pitchFamily="34" charset="0"/>
              </a:rPr>
              <a:t>wonderful gardens</a:t>
            </a:r>
            <a:r>
              <a:rPr lang="en-GB" altLang="en-US" dirty="0">
                <a:latin typeface="Tahoma" panose="020B0604030504040204" pitchFamily="34" charset="0"/>
                <a:ea typeface="Tahoma" panose="020B0604030504040204" pitchFamily="34" charset="0"/>
                <a:cs typeface="Tahoma" panose="020B0604030504040204" pitchFamily="34" charset="0"/>
              </a:rPr>
              <a:t>.</a:t>
            </a:r>
          </a:p>
          <a:p>
            <a:pPr marL="285750" indent="-285750" eaLnBrk="1" hangingPunct="1">
              <a:buFont typeface="Arial" panose="020B0604020202020204" pitchFamily="34" charset="0"/>
              <a:buChar char="•"/>
              <a:defRPr/>
            </a:pPr>
            <a:r>
              <a:rPr lang="en-GB" altLang="en-US" dirty="0">
                <a:latin typeface="Tahoma" panose="020B0604030504040204" pitchFamily="34" charset="0"/>
                <a:ea typeface="Tahoma" panose="020B0604030504040204" pitchFamily="34" charset="0"/>
                <a:cs typeface="Tahoma" panose="020B0604030504040204" pitchFamily="34" charset="0"/>
              </a:rPr>
              <a:t>Support from a </a:t>
            </a:r>
            <a:r>
              <a:rPr lang="en-GB" altLang="en-US" b="1" dirty="0">
                <a:solidFill>
                  <a:srgbClr val="1C721C"/>
                </a:solidFill>
                <a:latin typeface="Tahoma" panose="020B0604030504040204" pitchFamily="34" charset="0"/>
                <a:ea typeface="Tahoma" panose="020B0604030504040204" pitchFamily="34" charset="0"/>
                <a:cs typeface="Tahoma" panose="020B0604030504040204" pitchFamily="34" charset="0"/>
              </a:rPr>
              <a:t>caring, professional Centre staff </a:t>
            </a:r>
            <a:r>
              <a:rPr lang="en-GB" altLang="en-US" dirty="0">
                <a:latin typeface="Tahoma" panose="020B0604030504040204" pitchFamily="34" charset="0"/>
                <a:ea typeface="Tahoma" panose="020B0604030504040204" pitchFamily="34" charset="0"/>
                <a:cs typeface="Tahoma" panose="020B0604030504040204" pitchFamily="34" charset="0"/>
              </a:rPr>
              <a:t>team.</a:t>
            </a:r>
          </a:p>
          <a:p>
            <a:pPr marL="285750" indent="-285750" eaLnBrk="1" hangingPunct="1">
              <a:buFont typeface="Arial" panose="020B0604020202020204" pitchFamily="34" charset="0"/>
              <a:buChar char="•"/>
              <a:defRPr/>
            </a:pPr>
            <a:r>
              <a:rPr lang="en-GB" altLang="en-US" dirty="0">
                <a:latin typeface="Tahoma" panose="020B0604030504040204" pitchFamily="34" charset="0"/>
                <a:ea typeface="Tahoma" panose="020B0604030504040204" pitchFamily="34" charset="0"/>
                <a:cs typeface="Tahoma" panose="020B0604030504040204" pitchFamily="34" charset="0"/>
              </a:rPr>
              <a:t>Freedom to plan a timetable that suits their curriculum, their topics and their individual children – our </a:t>
            </a:r>
            <a:r>
              <a:rPr lang="en-GB" altLang="en-US" b="1" dirty="0">
                <a:solidFill>
                  <a:srgbClr val="1C721C"/>
                </a:solidFill>
                <a:latin typeface="Tahoma" panose="020B0604030504040204" pitchFamily="34" charset="0"/>
                <a:ea typeface="Tahoma" panose="020B0604030504040204" pitchFamily="34" charset="0"/>
                <a:cs typeface="Tahoma" panose="020B0604030504040204" pitchFamily="34" charset="0"/>
              </a:rPr>
              <a:t>courses are built for your school</a:t>
            </a:r>
            <a:r>
              <a:rPr lang="en-GB" altLang="en-US" dirty="0">
                <a:latin typeface="Tahoma" panose="020B0604030504040204" pitchFamily="34" charset="0"/>
                <a:ea typeface="Tahoma" panose="020B0604030504040204" pitchFamily="34" charset="0"/>
                <a:cs typeface="Tahoma" panose="020B0604030504040204" pitchFamily="34" charset="0"/>
              </a:rPr>
              <a:t>.</a:t>
            </a:r>
          </a:p>
          <a:p>
            <a:pPr eaLnBrk="1" hangingPunct="1">
              <a:defRPr/>
            </a:pPr>
            <a:endParaRPr lang="en-GB" dirty="0">
              <a:latin typeface="Arial" charset="0"/>
              <a:cs typeface="Arial"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Content Placeholder 6"/>
          <p:cNvPicPr>
            <a:picLocks noGrp="1" noChangeAspect="1"/>
          </p:cNvPicPr>
          <p:nvPr>
            <p:ph idx="1"/>
          </p:nvPr>
        </p:nvPicPr>
        <p:blipFill>
          <a:blip r:embed="rId3" cstate="email">
            <a:extLst>
              <a:ext uri="{28A0092B-C50C-407E-A947-70E740481C1C}">
                <a14:useLocalDpi xmlns:a14="http://schemas.microsoft.com/office/drawing/2010/main"/>
              </a:ext>
            </a:extLst>
          </a:blip>
          <a:srcRect/>
          <a:stretch>
            <a:fillRect/>
          </a:stretch>
        </p:blipFill>
        <p:spPr>
          <a:xfrm>
            <a:off x="4683175" y="1363960"/>
            <a:ext cx="3338513" cy="2447925"/>
          </a:xfrm>
        </p:spPr>
      </p:pic>
      <p:pic>
        <p:nvPicPr>
          <p:cNvPr id="17411" name="Picture 7"/>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683568" y="1674713"/>
            <a:ext cx="2838450" cy="132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2" name="TextBox 2"/>
          <p:cNvSpPr txBox="1">
            <a:spLocks noChangeArrowheads="1"/>
          </p:cNvSpPr>
          <p:nvPr/>
        </p:nvSpPr>
        <p:spPr bwMode="auto">
          <a:xfrm>
            <a:off x="356344" y="728860"/>
            <a:ext cx="8208963"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4400" dirty="0">
                <a:solidFill>
                  <a:srgbClr val="1C721C"/>
                </a:solidFill>
                <a:latin typeface="Tahoma" panose="020B0604030504040204" pitchFamily="34" charset="0"/>
                <a:cs typeface="Tahoma" panose="020B0604030504040204" pitchFamily="34" charset="0"/>
              </a:rPr>
              <a:t>High quality, accredited service</a:t>
            </a:r>
          </a:p>
        </p:txBody>
      </p:sp>
      <p:sp>
        <p:nvSpPr>
          <p:cNvPr id="17413" name="Text Box 10"/>
          <p:cNvSpPr txBox="1">
            <a:spLocks noChangeArrowheads="1"/>
          </p:cNvSpPr>
          <p:nvPr/>
        </p:nvSpPr>
        <p:spPr bwMode="auto">
          <a:xfrm>
            <a:off x="4716463" y="3557588"/>
            <a:ext cx="3455987" cy="1200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n-GB" altLang="en-US" sz="1800" dirty="0">
                <a:latin typeface="Tahoma" panose="020B0604030504040204" pitchFamily="34" charset="0"/>
                <a:cs typeface="Tahoma" panose="020B0604030504040204" pitchFamily="34" charset="0"/>
              </a:rPr>
              <a:t>Awarded the LOTC quality badge in recognition of the high standards of safety, value and quality that our Centre provides.</a:t>
            </a:r>
          </a:p>
        </p:txBody>
      </p:sp>
      <p:sp>
        <p:nvSpPr>
          <p:cNvPr id="17414" name="Text Box 10"/>
          <p:cNvSpPr txBox="1">
            <a:spLocks noChangeArrowheads="1"/>
          </p:cNvSpPr>
          <p:nvPr/>
        </p:nvSpPr>
        <p:spPr bwMode="auto">
          <a:xfrm>
            <a:off x="611188" y="3141663"/>
            <a:ext cx="3384550" cy="203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n-GB" altLang="en-US" sz="1800">
                <a:latin typeface="Tahoma" panose="020B0604030504040204" pitchFamily="34" charset="0"/>
                <a:cs typeface="Tahoma" panose="020B0604030504040204" pitchFamily="34" charset="0"/>
              </a:rPr>
              <a:t>One of the 3 Centres within this partnership (Burwell House, Grafham Water Centre and Stibbington) all working together to bring learning to life for children from Cambridgeshire and beyond</a:t>
            </a:r>
            <a:r>
              <a:rPr lang="en-GB" altLang="en-US" sz="1800">
                <a:latin typeface="Georgia" panose="02040502050405020303" pitchFamily="18" charset="0"/>
              </a:rPr>
              <a:t>.</a:t>
            </a:r>
          </a:p>
        </p:txBody>
      </p:sp>
      <p:cxnSp>
        <p:nvCxnSpPr>
          <p:cNvPr id="3" name="Straight Connector 2"/>
          <p:cNvCxnSpPr>
            <a:cxnSpLocks/>
          </p:cNvCxnSpPr>
          <p:nvPr/>
        </p:nvCxnSpPr>
        <p:spPr>
          <a:xfrm>
            <a:off x="4355976" y="1498797"/>
            <a:ext cx="0" cy="4680743"/>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Box 2"/>
          <p:cNvSpPr txBox="1">
            <a:spLocks noChangeArrowheads="1"/>
          </p:cNvSpPr>
          <p:nvPr/>
        </p:nvSpPr>
        <p:spPr bwMode="auto">
          <a:xfrm>
            <a:off x="4507681" y="1148556"/>
            <a:ext cx="3384550"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4400" dirty="0">
                <a:solidFill>
                  <a:srgbClr val="1C721C"/>
                </a:solidFill>
                <a:latin typeface="Tahoma" panose="020B0604030504040204" pitchFamily="34" charset="0"/>
                <a:cs typeface="Tahoma" panose="020B0604030504040204" pitchFamily="34" charset="0"/>
              </a:rPr>
              <a:t>The House</a:t>
            </a:r>
          </a:p>
        </p:txBody>
      </p:sp>
      <p:sp>
        <p:nvSpPr>
          <p:cNvPr id="19459" name="Text Box 10"/>
          <p:cNvSpPr txBox="1">
            <a:spLocks noChangeArrowheads="1"/>
          </p:cNvSpPr>
          <p:nvPr/>
        </p:nvSpPr>
        <p:spPr bwMode="auto">
          <a:xfrm>
            <a:off x="3708400" y="2036762"/>
            <a:ext cx="5040313" cy="300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285750" indent="-28575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pPr>
            <a:r>
              <a:rPr lang="en-GB" altLang="en-US" sz="1800" dirty="0">
                <a:latin typeface="Tahoma" panose="020B0604030504040204" pitchFamily="34" charset="0"/>
                <a:cs typeface="Tahoma" panose="020B0604030504040204" pitchFamily="34" charset="0"/>
              </a:rPr>
              <a:t>No longer a family home - though all the staff strive to make it feel like one.</a:t>
            </a:r>
          </a:p>
          <a:p>
            <a:pPr eaLnBrk="1" hangingPunct="1">
              <a:spcBef>
                <a:spcPct val="50000"/>
              </a:spcBef>
            </a:pPr>
            <a:r>
              <a:rPr lang="en-GB" altLang="en-US" sz="1800" dirty="0">
                <a:latin typeface="Tahoma" panose="020B0604030504040204" pitchFamily="34" charset="0"/>
                <a:cs typeface="Tahoma" panose="020B0604030504040204" pitchFamily="34" charset="0"/>
              </a:rPr>
              <a:t>Grand, beautifully decorated, comfortable, warm, and homely.</a:t>
            </a:r>
          </a:p>
          <a:p>
            <a:pPr eaLnBrk="1" hangingPunct="1">
              <a:spcBef>
                <a:spcPct val="50000"/>
              </a:spcBef>
            </a:pPr>
            <a:r>
              <a:rPr lang="en-GB" altLang="en-US" sz="1800" dirty="0">
                <a:latin typeface="Tahoma" panose="020B0604030504040204" pitchFamily="34" charset="0"/>
                <a:cs typeface="Tahoma" panose="020B0604030504040204" pitchFamily="34" charset="0"/>
              </a:rPr>
              <a:t>Protected by modern, sensitive fire alarm system and sprinklers.</a:t>
            </a:r>
          </a:p>
          <a:p>
            <a:pPr eaLnBrk="1" hangingPunct="1">
              <a:spcBef>
                <a:spcPct val="50000"/>
              </a:spcBef>
            </a:pPr>
            <a:r>
              <a:rPr lang="en-GB" altLang="en-US" sz="1800" dirty="0">
                <a:latin typeface="Tahoma" panose="020B0604030504040204" pitchFamily="34" charset="0"/>
                <a:cs typeface="Tahoma" panose="020B0604030504040204" pitchFamily="34" charset="0"/>
              </a:rPr>
              <a:t>Secure – house is locked overnight by school staff, with grounds secured behind large wall and locked gates.</a:t>
            </a:r>
          </a:p>
        </p:txBody>
      </p:sp>
      <p:pic>
        <p:nvPicPr>
          <p:cNvPr id="19460" name="Picture 1"/>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276225" y="1030288"/>
            <a:ext cx="3432175" cy="501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9"/>
          <p:cNvSpPr txBox="1">
            <a:spLocks noChangeArrowheads="1"/>
          </p:cNvSpPr>
          <p:nvPr/>
        </p:nvSpPr>
        <p:spPr bwMode="auto">
          <a:xfrm>
            <a:off x="453365" y="3814912"/>
            <a:ext cx="309562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endParaRPr lang="en-US" altLang="en-US" sz="1800">
              <a:latin typeface="Arial" panose="020B0604020202020204" pitchFamily="34" charset="0"/>
            </a:endParaRPr>
          </a:p>
        </p:txBody>
      </p:sp>
      <p:sp>
        <p:nvSpPr>
          <p:cNvPr id="21507" name="Text Box 10"/>
          <p:cNvSpPr txBox="1">
            <a:spLocks noChangeArrowheads="1"/>
          </p:cNvSpPr>
          <p:nvPr/>
        </p:nvSpPr>
        <p:spPr bwMode="auto">
          <a:xfrm>
            <a:off x="5851527" y="1238250"/>
            <a:ext cx="3095624" cy="2724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285750" indent="-28575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pPr>
            <a:r>
              <a:rPr lang="en-GB" altLang="en-US" sz="1800" dirty="0">
                <a:latin typeface="Tahoma" panose="020B0604030504040204" pitchFamily="34" charset="0"/>
                <a:cs typeface="Tahoma" panose="020B0604030504040204" pitchFamily="34" charset="0"/>
              </a:rPr>
              <a:t>2 large lounges and a separate classroom.</a:t>
            </a:r>
          </a:p>
          <a:p>
            <a:pPr eaLnBrk="1" hangingPunct="1">
              <a:spcBef>
                <a:spcPct val="50000"/>
              </a:spcBef>
            </a:pPr>
            <a:r>
              <a:rPr lang="en-GB" altLang="en-US" sz="1800" dirty="0">
                <a:latin typeface="Tahoma" panose="020B0604030504040204" pitchFamily="34" charset="0"/>
                <a:cs typeface="Tahoma" panose="020B0604030504040204" pitchFamily="34" charset="0"/>
              </a:rPr>
              <a:t>Separate toilets for boys, girls and accompanying adults.</a:t>
            </a:r>
          </a:p>
          <a:p>
            <a:pPr eaLnBrk="1" hangingPunct="1">
              <a:spcBef>
                <a:spcPct val="50000"/>
              </a:spcBef>
            </a:pPr>
            <a:r>
              <a:rPr lang="en-GB" altLang="en-US" sz="1800" dirty="0">
                <a:latin typeface="Tahoma" panose="020B0604030504040204" pitchFamily="34" charset="0"/>
                <a:cs typeface="Tahoma" panose="020B0604030504040204" pitchFamily="34" charset="0"/>
              </a:rPr>
              <a:t>Cloakroom.</a:t>
            </a:r>
          </a:p>
          <a:p>
            <a:pPr eaLnBrk="1" hangingPunct="1">
              <a:spcBef>
                <a:spcPct val="50000"/>
              </a:spcBef>
            </a:pPr>
            <a:r>
              <a:rPr lang="en-GB" altLang="en-US" sz="1800" dirty="0">
                <a:latin typeface="Tahoma" panose="020B0604030504040204" pitchFamily="34" charset="0"/>
                <a:cs typeface="Tahoma" panose="020B0604030504040204" pitchFamily="34" charset="0"/>
              </a:rPr>
              <a:t>Dining room and conservatory</a:t>
            </a:r>
          </a:p>
        </p:txBody>
      </p:sp>
      <p:sp>
        <p:nvSpPr>
          <p:cNvPr id="21508" name="TextBox 2"/>
          <p:cNvSpPr txBox="1">
            <a:spLocks noChangeArrowheads="1"/>
          </p:cNvSpPr>
          <p:nvPr/>
        </p:nvSpPr>
        <p:spPr bwMode="auto">
          <a:xfrm>
            <a:off x="390436" y="1113954"/>
            <a:ext cx="7632700"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4400" dirty="0">
                <a:solidFill>
                  <a:srgbClr val="1C721C"/>
                </a:solidFill>
                <a:latin typeface="Tahoma" panose="020B0604030504040204" pitchFamily="34" charset="0"/>
                <a:cs typeface="Tahoma" panose="020B0604030504040204" pitchFamily="34" charset="0"/>
              </a:rPr>
              <a:t>Downstairs</a:t>
            </a:r>
          </a:p>
        </p:txBody>
      </p:sp>
      <p:pic>
        <p:nvPicPr>
          <p:cNvPr id="21513" name="Picture 17" descr="cloakroom"/>
          <p:cNvPicPr preferRelativeResize="0">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073776" y="4077072"/>
            <a:ext cx="2651125" cy="1930400"/>
          </a:xfrm>
          <a:prstGeom prst="rect">
            <a:avLst/>
          </a:prstGeom>
          <a:noFill/>
          <a:ln>
            <a:noFill/>
          </a:ln>
          <a:effectLst/>
          <a:extLst>
            <a:ext uri="{909E8E84-426E-40DD-AFC4-6F175D3DCCD1}">
              <a14:hiddenFill xmlns:a14="http://schemas.microsoft.com/office/drawing/2010/main">
                <a:solidFill>
                  <a:srgbClr val="000000"/>
                </a:solidFill>
              </a14:hiddenFill>
            </a:ext>
            <a:ext uri="{91240B29-F687-4F45-9708-019B960494DF}">
              <a14:hiddenLine xmlns:a14="http://schemas.microsoft.com/office/drawing/2010/main" w="0"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3" name="Picture 2" descr="A room with chairs and tables&#10;&#10;Description automatically generated with low confidence">
            <a:extLst>
              <a:ext uri="{FF2B5EF4-FFF2-40B4-BE49-F238E27FC236}">
                <a16:creationId xmlns:a16="http://schemas.microsoft.com/office/drawing/2014/main" id="{EB81FE79-BB7D-4413-812F-20F1EE982CE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04748" y="2157525"/>
            <a:ext cx="2616860" cy="1963016"/>
          </a:xfrm>
          <a:prstGeom prst="rect">
            <a:avLst/>
          </a:prstGeom>
        </p:spPr>
      </p:pic>
      <p:pic>
        <p:nvPicPr>
          <p:cNvPr id="5" name="Picture 4" descr="A picture containing floor, indoor, room, furniture&#10;&#10;Description automatically generated">
            <a:extLst>
              <a:ext uri="{FF2B5EF4-FFF2-40B4-BE49-F238E27FC236}">
                <a16:creationId xmlns:a16="http://schemas.microsoft.com/office/drawing/2014/main" id="{B64001FD-C822-4949-9E0C-F0C675471D8E}"/>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3070225" y="2141143"/>
            <a:ext cx="2616859" cy="1963016"/>
          </a:xfrm>
          <a:prstGeom prst="rect">
            <a:avLst/>
          </a:prstGeom>
        </p:spPr>
      </p:pic>
      <p:pic>
        <p:nvPicPr>
          <p:cNvPr id="7" name="Picture 6" descr="A room with tables and chairs&#10;&#10;Description automatically generated with medium confidence">
            <a:extLst>
              <a:ext uri="{FF2B5EF4-FFF2-40B4-BE49-F238E27FC236}">
                <a16:creationId xmlns:a16="http://schemas.microsoft.com/office/drawing/2014/main" id="{E45E83F8-BE8D-4CEF-ADA6-AE9DC6A6F7D3}"/>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390436" y="4181624"/>
            <a:ext cx="2616860" cy="1800200"/>
          </a:xfrm>
          <a:prstGeom prst="rect">
            <a:avLst/>
          </a:prstGeom>
        </p:spPr>
      </p:pic>
      <p:pic>
        <p:nvPicPr>
          <p:cNvPr id="9" name="Picture 8" descr="A large room with tables and chairs&#10;&#10;Description automatically generated with medium confidence">
            <a:extLst>
              <a:ext uri="{FF2B5EF4-FFF2-40B4-BE49-F238E27FC236}">
                <a16:creationId xmlns:a16="http://schemas.microsoft.com/office/drawing/2014/main" id="{D11CC033-E34E-4AE7-8C3B-D6013C3AB22C}"/>
              </a:ext>
            </a:extLst>
          </p:cNvPr>
          <p:cNvPicPr>
            <a:picLocks noChangeAspect="1"/>
          </p:cNvPicPr>
          <p:nvPr/>
        </p:nvPicPr>
        <p:blipFill rotWithShape="1">
          <a:blip r:embed="rId7" cstate="email">
            <a:extLst>
              <a:ext uri="{28A0092B-C50C-407E-A947-70E740481C1C}">
                <a14:useLocalDpi xmlns:a14="http://schemas.microsoft.com/office/drawing/2010/main"/>
              </a:ext>
            </a:extLst>
          </a:blip>
          <a:srcRect/>
          <a:stretch/>
        </p:blipFill>
        <p:spPr>
          <a:xfrm>
            <a:off x="3053573" y="4181623"/>
            <a:ext cx="2616859" cy="1800199"/>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Box 2"/>
          <p:cNvSpPr txBox="1">
            <a:spLocks noChangeArrowheads="1"/>
          </p:cNvSpPr>
          <p:nvPr/>
        </p:nvSpPr>
        <p:spPr bwMode="auto">
          <a:xfrm>
            <a:off x="334963" y="685801"/>
            <a:ext cx="7632700"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4400" dirty="0">
                <a:solidFill>
                  <a:srgbClr val="1C721C"/>
                </a:solidFill>
                <a:latin typeface="Tahoma" panose="020B0604030504040204" pitchFamily="34" charset="0"/>
                <a:cs typeface="Tahoma" panose="020B0604030504040204" pitchFamily="34" charset="0"/>
              </a:rPr>
              <a:t>Upstairs</a:t>
            </a:r>
          </a:p>
        </p:txBody>
      </p:sp>
      <p:sp>
        <p:nvSpPr>
          <p:cNvPr id="23555" name="Text Box 10"/>
          <p:cNvSpPr txBox="1">
            <a:spLocks noChangeArrowheads="1"/>
          </p:cNvSpPr>
          <p:nvPr/>
        </p:nvSpPr>
        <p:spPr bwMode="auto">
          <a:xfrm>
            <a:off x="5954958" y="1511755"/>
            <a:ext cx="2875390" cy="18928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285750" indent="-28575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pPr>
            <a:r>
              <a:rPr lang="en-GB" altLang="en-US" sz="1800" dirty="0">
                <a:latin typeface="Tahoma" panose="020B0604030504040204" pitchFamily="34" charset="0"/>
                <a:cs typeface="Tahoma" panose="020B0604030504040204" pitchFamily="34" charset="0"/>
              </a:rPr>
              <a:t>11 bedrooms in total, of various different shapes and sizes.</a:t>
            </a:r>
          </a:p>
          <a:p>
            <a:pPr eaLnBrk="1" hangingPunct="1">
              <a:spcBef>
                <a:spcPct val="50000"/>
              </a:spcBef>
            </a:pPr>
            <a:r>
              <a:rPr lang="en-GB" altLang="en-US" sz="1800" dirty="0">
                <a:latin typeface="Tahoma" panose="020B0604030504040204" pitchFamily="34" charset="0"/>
                <a:cs typeface="Tahoma" panose="020B0604030504040204" pitchFamily="34" charset="0"/>
              </a:rPr>
              <a:t>All with close access to their own shower and toilet facilities. </a:t>
            </a:r>
          </a:p>
        </p:txBody>
      </p:sp>
      <p:pic>
        <p:nvPicPr>
          <p:cNvPr id="23558" name="Picture 11"/>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3142087" y="3329184"/>
            <a:ext cx="2654049" cy="1769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9" name="Picture 12"/>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3107161" y="1428125"/>
            <a:ext cx="2585181" cy="1721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A picture containing floor, indoor, room, window&#10;&#10;Description automatically generated">
            <a:extLst>
              <a:ext uri="{FF2B5EF4-FFF2-40B4-BE49-F238E27FC236}">
                <a16:creationId xmlns:a16="http://schemas.microsoft.com/office/drawing/2014/main" id="{01AE896B-FA5B-4F13-B83A-44282F88639D}"/>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34963" y="1428124"/>
            <a:ext cx="2580853" cy="1721262"/>
          </a:xfrm>
          <a:prstGeom prst="rect">
            <a:avLst/>
          </a:prstGeom>
        </p:spPr>
      </p:pic>
      <p:pic>
        <p:nvPicPr>
          <p:cNvPr id="5" name="Picture 4" descr="A picture containing indoor, wall, ceiling, floor&#10;&#10;Description automatically generated">
            <a:extLst>
              <a:ext uri="{FF2B5EF4-FFF2-40B4-BE49-F238E27FC236}">
                <a16:creationId xmlns:a16="http://schemas.microsoft.com/office/drawing/2014/main" id="{3F78A2F7-CF9B-4988-9B2C-60D92EEC5A49}"/>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313652" y="3329184"/>
            <a:ext cx="2654049" cy="1806265"/>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Box 2"/>
          <p:cNvSpPr txBox="1">
            <a:spLocks noChangeArrowheads="1"/>
          </p:cNvSpPr>
          <p:nvPr/>
        </p:nvSpPr>
        <p:spPr bwMode="auto">
          <a:xfrm>
            <a:off x="539552" y="692696"/>
            <a:ext cx="7632700"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4400" dirty="0">
                <a:solidFill>
                  <a:srgbClr val="1C721C"/>
                </a:solidFill>
                <a:latin typeface="Tahoma" panose="020B0604030504040204" pitchFamily="34" charset="0"/>
                <a:cs typeface="Tahoma" panose="020B0604030504040204" pitchFamily="34" charset="0"/>
              </a:rPr>
              <a:t>The gardens</a:t>
            </a:r>
          </a:p>
        </p:txBody>
      </p:sp>
      <p:sp>
        <p:nvSpPr>
          <p:cNvPr id="25603" name="Text Box 10"/>
          <p:cNvSpPr txBox="1">
            <a:spLocks noChangeArrowheads="1"/>
          </p:cNvSpPr>
          <p:nvPr/>
        </p:nvSpPr>
        <p:spPr bwMode="auto">
          <a:xfrm>
            <a:off x="539552" y="1342728"/>
            <a:ext cx="8335962" cy="646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n-GB" altLang="en-US" sz="1800" dirty="0">
                <a:latin typeface="Tahoma" panose="020B0604030504040204" pitchFamily="34" charset="0"/>
                <a:cs typeface="Tahoma" panose="020B0604030504040204" pitchFamily="34" charset="0"/>
              </a:rPr>
              <a:t>3 acres of secure, inspiring, exciting, magical space for children to play, learn, explore, invent, have fun and let off steam.</a:t>
            </a:r>
          </a:p>
        </p:txBody>
      </p:sp>
      <p:pic>
        <p:nvPicPr>
          <p:cNvPr id="7" name="Picture 6" descr="A grassy area with trees around it&#10;&#10;Description automatically generated with medium confidence">
            <a:extLst>
              <a:ext uri="{FF2B5EF4-FFF2-40B4-BE49-F238E27FC236}">
                <a16:creationId xmlns:a16="http://schemas.microsoft.com/office/drawing/2014/main" id="{C9D8FC4A-E6B9-4C99-AC11-B17CB484E5C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364088" y="1698700"/>
            <a:ext cx="3611893" cy="2708920"/>
          </a:xfrm>
          <a:prstGeom prst="rect">
            <a:avLst/>
          </a:prstGeom>
        </p:spPr>
      </p:pic>
      <p:pic>
        <p:nvPicPr>
          <p:cNvPr id="5" name="Picture 4" descr="A picture containing tree, fence, outdoor, building&#10;&#10;Description automatically generated">
            <a:extLst>
              <a:ext uri="{FF2B5EF4-FFF2-40B4-BE49-F238E27FC236}">
                <a16:creationId xmlns:a16="http://schemas.microsoft.com/office/drawing/2014/main" id="{A1546E55-B6A0-4C57-B0E9-A63BC137C01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350910" y="3210981"/>
            <a:ext cx="2301720" cy="3068960"/>
          </a:xfrm>
          <a:prstGeom prst="rect">
            <a:avLst/>
          </a:prstGeom>
        </p:spPr>
      </p:pic>
      <p:pic>
        <p:nvPicPr>
          <p:cNvPr id="3" name="Picture 2" descr="A grassy area with trees and a building in the background&#10;&#10;Description automatically generated with medium confidence">
            <a:extLst>
              <a:ext uri="{FF2B5EF4-FFF2-40B4-BE49-F238E27FC236}">
                <a16:creationId xmlns:a16="http://schemas.microsoft.com/office/drawing/2014/main" id="{C185CBFC-ECFB-4EC2-ACDD-CAC6A2D42E49}"/>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23528" y="2048098"/>
            <a:ext cx="3539282" cy="2359521"/>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extBox 1"/>
          <p:cNvSpPr txBox="1">
            <a:spLocks noChangeArrowheads="1"/>
          </p:cNvSpPr>
          <p:nvPr/>
        </p:nvSpPr>
        <p:spPr bwMode="auto">
          <a:xfrm>
            <a:off x="-1080295" y="5055790"/>
            <a:ext cx="5689601"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800" b="1" dirty="0">
                <a:solidFill>
                  <a:srgbClr val="1C721C"/>
                </a:solidFill>
                <a:latin typeface="Tahoma" panose="020B0604030504040204" pitchFamily="34" charset="0"/>
                <a:cs typeface="Tahoma" panose="020B0604030504040204" pitchFamily="34" charset="0"/>
              </a:rPr>
              <a:t>Mapwork and Orienteering</a:t>
            </a:r>
          </a:p>
        </p:txBody>
      </p:sp>
      <p:pic>
        <p:nvPicPr>
          <p:cNvPr id="35843" name="Picture 11" descr="\\ccc.cambridgeshire.gov.uk\data\Elh Edu Burwell House\Shared\Burwell Documents\Photos\Schools July13\New house and grounds photos July 13 076 compressed.jp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23850" y="1242219"/>
            <a:ext cx="2663825" cy="3551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4" name="Picture 1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6247127" y="2721769"/>
            <a:ext cx="2662237" cy="3551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5845" name="Text Box 9"/>
          <p:cNvSpPr txBox="1">
            <a:spLocks noChangeArrowheads="1"/>
          </p:cNvSpPr>
          <p:nvPr/>
        </p:nvSpPr>
        <p:spPr bwMode="auto">
          <a:xfrm>
            <a:off x="199736" y="5397500"/>
            <a:ext cx="5832475" cy="116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0800">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 typeface="Arial" panose="020B0604020202020204" pitchFamily="34" charset="0"/>
              <a:buNone/>
            </a:pPr>
            <a:r>
              <a:rPr lang="en-GB" altLang="en-US" sz="1800" dirty="0">
                <a:latin typeface="Tahoma" panose="020B0604030504040204" pitchFamily="34" charset="0"/>
                <a:cs typeface="Tahoma" panose="020B0604030504040204" pitchFamily="34" charset="0"/>
              </a:rPr>
              <a:t>A range of activities to learn and develop a variety of mapwork skills in and around the garden and out into the village and local area.</a:t>
            </a:r>
          </a:p>
          <a:p>
            <a:pPr eaLnBrk="1" hangingPunct="1">
              <a:spcBef>
                <a:spcPct val="0"/>
              </a:spcBef>
              <a:buFontTx/>
              <a:buChar char="•"/>
            </a:pPr>
            <a:endParaRPr lang="en-GB" altLang="en-US" sz="1600" b="1" dirty="0">
              <a:latin typeface="Imprint MT Shadow" panose="04020605060303030202" pitchFamily="82" charset="0"/>
            </a:endParaRPr>
          </a:p>
        </p:txBody>
      </p:sp>
      <p:sp>
        <p:nvSpPr>
          <p:cNvPr id="35846" name="TextBox 1"/>
          <p:cNvSpPr txBox="1">
            <a:spLocks noChangeArrowheads="1"/>
          </p:cNvSpPr>
          <p:nvPr/>
        </p:nvSpPr>
        <p:spPr bwMode="auto">
          <a:xfrm>
            <a:off x="3169443" y="857250"/>
            <a:ext cx="287972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4400" dirty="0">
                <a:solidFill>
                  <a:srgbClr val="1C721C"/>
                </a:solidFill>
                <a:latin typeface="Snap ITC" panose="04040A07060A02020202" pitchFamily="82" charset="0"/>
              </a:rPr>
              <a:t>Explore</a:t>
            </a:r>
            <a:endParaRPr lang="en-GB" altLang="en-US" sz="1800" dirty="0">
              <a:solidFill>
                <a:srgbClr val="1C721C"/>
              </a:solidFill>
              <a:latin typeface="Snap ITC" panose="04040A07060A02020202" pitchFamily="82" charset="0"/>
            </a:endParaRPr>
          </a:p>
        </p:txBody>
      </p:sp>
      <p:sp>
        <p:nvSpPr>
          <p:cNvPr id="35847" name="Rectangle 10"/>
          <p:cNvSpPr>
            <a:spLocks noChangeArrowheads="1"/>
          </p:cNvSpPr>
          <p:nvPr/>
        </p:nvSpPr>
        <p:spPr bwMode="auto">
          <a:xfrm>
            <a:off x="5933484" y="1115136"/>
            <a:ext cx="3289521" cy="14357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lnSpc>
                <a:spcPct val="80000"/>
              </a:lnSpc>
              <a:buFont typeface="Arial" panose="020B0604020202020204" pitchFamily="34" charset="0"/>
              <a:buNone/>
            </a:pPr>
            <a:r>
              <a:rPr lang="en-GB" altLang="en-US" sz="1800" dirty="0">
                <a:solidFill>
                  <a:srgbClr val="1C721C"/>
                </a:solidFill>
                <a:latin typeface="Segoe Print" panose="02000600000000000000" pitchFamily="2" charset="0"/>
              </a:rPr>
              <a:t>“The children worked exceptionally well together, particularly those who have never really engaged with each other”</a:t>
            </a:r>
          </a:p>
        </p:txBody>
      </p:sp>
      <p:pic>
        <p:nvPicPr>
          <p:cNvPr id="35848" name="Picture 1"/>
          <p:cNvPicPr>
            <a:picLocks noChangeAspect="1"/>
          </p:cNvPicPr>
          <p:nvPr/>
        </p:nvPicPr>
        <p:blipFill>
          <a:blip r:embed="rId5">
            <a:extLst>
              <a:ext uri="{28A0092B-C50C-407E-A947-70E740481C1C}">
                <a14:useLocalDpi xmlns:a14="http://schemas.microsoft.com/office/drawing/2010/main"/>
              </a:ext>
            </a:extLst>
          </a:blip>
          <a:srcRect/>
          <a:stretch>
            <a:fillRect/>
          </a:stretch>
        </p:blipFill>
        <p:spPr bwMode="auto">
          <a:xfrm>
            <a:off x="3506953" y="1900065"/>
            <a:ext cx="2130094" cy="3064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1" name="Picture 6"/>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23528" y="1139825"/>
            <a:ext cx="1997075" cy="2752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7892" name="Rectangle 1"/>
          <p:cNvSpPr>
            <a:spLocks noChangeArrowheads="1"/>
          </p:cNvSpPr>
          <p:nvPr/>
        </p:nvSpPr>
        <p:spPr bwMode="auto">
          <a:xfrm>
            <a:off x="130894" y="4231322"/>
            <a:ext cx="4465638"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800" dirty="0">
                <a:solidFill>
                  <a:srgbClr val="1C721C"/>
                </a:solidFill>
                <a:latin typeface="Segoe Print" panose="02000600000000000000" pitchFamily="2" charset="0"/>
              </a:rPr>
              <a:t>“They have been given such a range of opportunities to use their group work skills. Every child has had a chance to shine out through the wide range of activity types.”</a:t>
            </a:r>
          </a:p>
        </p:txBody>
      </p:sp>
      <p:sp>
        <p:nvSpPr>
          <p:cNvPr id="37893" name="TextBox 1"/>
          <p:cNvSpPr txBox="1">
            <a:spLocks noChangeArrowheads="1"/>
          </p:cNvSpPr>
          <p:nvPr/>
        </p:nvSpPr>
        <p:spPr bwMode="auto">
          <a:xfrm>
            <a:off x="4937669" y="836612"/>
            <a:ext cx="352742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4400" dirty="0">
                <a:solidFill>
                  <a:srgbClr val="1C721C"/>
                </a:solidFill>
                <a:latin typeface="Ravie" panose="04040805050809020602" pitchFamily="82" charset="0"/>
              </a:rPr>
              <a:t>Explore</a:t>
            </a:r>
            <a:endParaRPr lang="en-GB" altLang="en-US" sz="1800" dirty="0">
              <a:solidFill>
                <a:srgbClr val="1C721C"/>
              </a:solidFill>
              <a:latin typeface="Ravie" panose="04040805050809020602" pitchFamily="82" charset="0"/>
            </a:endParaRPr>
          </a:p>
        </p:txBody>
      </p:sp>
      <p:sp>
        <p:nvSpPr>
          <p:cNvPr id="37894" name="TextBox 1"/>
          <p:cNvSpPr txBox="1">
            <a:spLocks noChangeArrowheads="1"/>
          </p:cNvSpPr>
          <p:nvPr/>
        </p:nvSpPr>
        <p:spPr bwMode="auto">
          <a:xfrm>
            <a:off x="4468564" y="1688306"/>
            <a:ext cx="4465637"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GB" altLang="en-US" sz="1800" dirty="0">
                <a:latin typeface="Tahoma" panose="020B0604030504040204" pitchFamily="34" charset="0"/>
                <a:cs typeface="Tahoma" panose="020B0604030504040204" pitchFamily="34" charset="0"/>
              </a:rPr>
              <a:t>A range of activities designed to help children explore their surroundings, explore the environment, and to explore their own skills and abilities – working independently and in teams.</a:t>
            </a:r>
          </a:p>
          <a:p>
            <a:pPr algn="ctr" eaLnBrk="1" hangingPunct="1">
              <a:spcBef>
                <a:spcPct val="0"/>
              </a:spcBef>
              <a:buFontTx/>
              <a:buNone/>
            </a:pPr>
            <a:endParaRPr lang="en-GB" altLang="en-US" sz="1800" b="1" dirty="0">
              <a:solidFill>
                <a:srgbClr val="1C721C"/>
              </a:solidFill>
              <a:latin typeface="Georgia" panose="02040502050405020303" pitchFamily="18" charset="0"/>
            </a:endParaRPr>
          </a:p>
        </p:txBody>
      </p:sp>
      <p:pic>
        <p:nvPicPr>
          <p:cNvPr id="37895" name="Picture 1"/>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2492226" y="1149350"/>
            <a:ext cx="1962150"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a:extLst>
              <a:ext uri="{FF2B5EF4-FFF2-40B4-BE49-F238E27FC236}">
                <a16:creationId xmlns:a16="http://schemas.microsoft.com/office/drawing/2014/main" id="{48215A9F-57CF-4545-A67F-D4A314BD919B}"/>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768155" y="3356051"/>
            <a:ext cx="3755132" cy="2816349"/>
          </a:xfrm>
          <a:prstGeom prst="rect">
            <a:avLst/>
          </a:prstGeom>
          <a:ln>
            <a:solidFill>
              <a:schemeClr val="tx1"/>
            </a:solidFill>
          </a:ln>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Box 2"/>
          <p:cNvSpPr txBox="1">
            <a:spLocks noChangeArrowheads="1"/>
          </p:cNvSpPr>
          <p:nvPr/>
        </p:nvSpPr>
        <p:spPr bwMode="auto">
          <a:xfrm>
            <a:off x="179512" y="828991"/>
            <a:ext cx="496855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4400" dirty="0">
                <a:solidFill>
                  <a:srgbClr val="7030A0"/>
                </a:solidFill>
                <a:latin typeface="Tahoma" panose="020B0604030504040204" pitchFamily="34" charset="0"/>
                <a:cs typeface="Tahoma" panose="020B0604030504040204" pitchFamily="34" charset="0"/>
              </a:rPr>
              <a:t>Example Activities</a:t>
            </a:r>
          </a:p>
        </p:txBody>
      </p:sp>
      <p:pic>
        <p:nvPicPr>
          <p:cNvPr id="6" name="Picture 5">
            <a:extLst>
              <a:ext uri="{FF2B5EF4-FFF2-40B4-BE49-F238E27FC236}">
                <a16:creationId xmlns:a16="http://schemas.microsoft.com/office/drawing/2014/main" id="{DA8744EE-3C8F-4F6D-6403-4465C09A366D}"/>
              </a:ext>
            </a:extLst>
          </p:cNvPr>
          <p:cNvPicPr>
            <a:picLocks noChangeAspect="1"/>
          </p:cNvPicPr>
          <p:nvPr/>
        </p:nvPicPr>
        <p:blipFill>
          <a:blip r:embed="rId3"/>
          <a:stretch>
            <a:fillRect/>
          </a:stretch>
        </p:blipFill>
        <p:spPr>
          <a:xfrm>
            <a:off x="323528" y="1598432"/>
            <a:ext cx="7194832" cy="4062816"/>
          </a:xfrm>
          <a:prstGeom prst="rect">
            <a:avLst/>
          </a:prstGeom>
        </p:spPr>
      </p:pic>
    </p:spTree>
    <p:extLst>
      <p:ext uri="{BB962C8B-B14F-4D97-AF65-F5344CB8AC3E}">
        <p14:creationId xmlns:p14="http://schemas.microsoft.com/office/powerpoint/2010/main" val="3162212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a:extLst>
              <a:ext uri="{FF2B5EF4-FFF2-40B4-BE49-F238E27FC236}">
                <a16:creationId xmlns:a16="http://schemas.microsoft.com/office/drawing/2014/main" id="{3FF1AA9F-AACF-DE51-465C-0701E2DE9D87}"/>
              </a:ext>
            </a:extLst>
          </p:cNvPr>
          <p:cNvSpPr txBox="1">
            <a:spLocks noChangeArrowheads="1"/>
          </p:cNvSpPr>
          <p:nvPr/>
        </p:nvSpPr>
        <p:spPr bwMode="auto">
          <a:xfrm>
            <a:off x="201946" y="931367"/>
            <a:ext cx="552218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4400" dirty="0">
                <a:solidFill>
                  <a:srgbClr val="7030A0"/>
                </a:solidFill>
                <a:latin typeface="Tahoma" panose="020B0604030504040204" pitchFamily="34" charset="0"/>
                <a:cs typeface="Tahoma" panose="020B0604030504040204" pitchFamily="34" charset="0"/>
              </a:rPr>
              <a:t>Example Activities</a:t>
            </a:r>
          </a:p>
        </p:txBody>
      </p:sp>
      <p:pic>
        <p:nvPicPr>
          <p:cNvPr id="5" name="Picture 4">
            <a:extLst>
              <a:ext uri="{FF2B5EF4-FFF2-40B4-BE49-F238E27FC236}">
                <a16:creationId xmlns:a16="http://schemas.microsoft.com/office/drawing/2014/main" id="{E1DEC359-9D57-C0FA-8F1B-CD6513EEE8AE}"/>
              </a:ext>
            </a:extLst>
          </p:cNvPr>
          <p:cNvPicPr>
            <a:picLocks noChangeAspect="1"/>
          </p:cNvPicPr>
          <p:nvPr/>
        </p:nvPicPr>
        <p:blipFill>
          <a:blip r:embed="rId3"/>
          <a:stretch>
            <a:fillRect/>
          </a:stretch>
        </p:blipFill>
        <p:spPr>
          <a:xfrm>
            <a:off x="8549" y="1824948"/>
            <a:ext cx="9144000" cy="3208103"/>
          </a:xfrm>
          <a:prstGeom prst="rect">
            <a:avLst/>
          </a:prstGeom>
        </p:spPr>
      </p:pic>
    </p:spTree>
    <p:extLst>
      <p:ext uri="{BB962C8B-B14F-4D97-AF65-F5344CB8AC3E}">
        <p14:creationId xmlns:p14="http://schemas.microsoft.com/office/powerpoint/2010/main" val="19582075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a:extLst>
              <a:ext uri="{FF2B5EF4-FFF2-40B4-BE49-F238E27FC236}">
                <a16:creationId xmlns:a16="http://schemas.microsoft.com/office/drawing/2014/main" id="{9908DA31-CE42-4A39-7B7C-3A187FF16F98}"/>
              </a:ext>
            </a:extLst>
          </p:cNvPr>
          <p:cNvSpPr txBox="1">
            <a:spLocks noChangeArrowheads="1"/>
          </p:cNvSpPr>
          <p:nvPr/>
        </p:nvSpPr>
        <p:spPr bwMode="auto">
          <a:xfrm>
            <a:off x="683568" y="794792"/>
            <a:ext cx="5184576"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4400" dirty="0">
                <a:solidFill>
                  <a:srgbClr val="7030A0"/>
                </a:solidFill>
                <a:latin typeface="Tahoma" panose="020B0604030504040204" pitchFamily="34" charset="0"/>
                <a:cs typeface="Tahoma" panose="020B0604030504040204" pitchFamily="34" charset="0"/>
              </a:rPr>
              <a:t>Example Activities</a:t>
            </a:r>
          </a:p>
        </p:txBody>
      </p:sp>
      <p:pic>
        <p:nvPicPr>
          <p:cNvPr id="5" name="Picture 4">
            <a:extLst>
              <a:ext uri="{FF2B5EF4-FFF2-40B4-BE49-F238E27FC236}">
                <a16:creationId xmlns:a16="http://schemas.microsoft.com/office/drawing/2014/main" id="{039054CE-DF2E-F9E7-F683-F0887EC1843E}"/>
              </a:ext>
            </a:extLst>
          </p:cNvPr>
          <p:cNvPicPr>
            <a:picLocks noChangeAspect="1"/>
          </p:cNvPicPr>
          <p:nvPr/>
        </p:nvPicPr>
        <p:blipFill>
          <a:blip r:embed="rId3"/>
          <a:stretch>
            <a:fillRect/>
          </a:stretch>
        </p:blipFill>
        <p:spPr>
          <a:xfrm>
            <a:off x="304800" y="1700808"/>
            <a:ext cx="8534400" cy="2343150"/>
          </a:xfrm>
          <a:prstGeom prst="rect">
            <a:avLst/>
          </a:prstGeom>
        </p:spPr>
      </p:pic>
    </p:spTree>
    <p:extLst>
      <p:ext uri="{BB962C8B-B14F-4D97-AF65-F5344CB8AC3E}">
        <p14:creationId xmlns:p14="http://schemas.microsoft.com/office/powerpoint/2010/main" val="35623899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3">
            <a:extLst>
              <a:ext uri="{FF2B5EF4-FFF2-40B4-BE49-F238E27FC236}">
                <a16:creationId xmlns:a16="http://schemas.microsoft.com/office/drawing/2014/main" id="{36BE2EB2-EFE9-545B-FF4A-4A409852C468}"/>
              </a:ext>
            </a:extLst>
          </p:cNvPr>
          <p:cNvSpPr>
            <a:spLocks noChangeArrowheads="1"/>
          </p:cNvSpPr>
          <p:nvPr/>
        </p:nvSpPr>
        <p:spPr bwMode="auto">
          <a:xfrm>
            <a:off x="285076" y="1462066"/>
            <a:ext cx="8640960" cy="21813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indent="0" eaLnBrk="1" hangingPunct="1">
              <a:spcBef>
                <a:spcPct val="50000"/>
              </a:spcBef>
              <a:buNone/>
            </a:pPr>
            <a:r>
              <a:rPr lang="en-GB" altLang="en-US" sz="2000" dirty="0">
                <a:latin typeface="Tahoma" panose="020B0604030504040204" pitchFamily="34" charset="0"/>
                <a:ea typeface="Tahoma" panose="020B0604030504040204" pitchFamily="34" charset="0"/>
                <a:cs typeface="Tahoma" panose="020B0604030504040204" pitchFamily="34" charset="0"/>
              </a:rPr>
              <a:t>A range of delicious and nutritious home cooked food will be served for breakfast, lunch and evening meal. </a:t>
            </a:r>
          </a:p>
          <a:p>
            <a:pPr marL="0" indent="0" eaLnBrk="1" hangingPunct="1">
              <a:spcBef>
                <a:spcPct val="50000"/>
              </a:spcBef>
              <a:buNone/>
            </a:pPr>
            <a:r>
              <a:rPr lang="en-GB" altLang="en-US" sz="2000" dirty="0">
                <a:latin typeface="Tahoma" panose="020B0604030504040204" pitchFamily="34" charset="0"/>
                <a:ea typeface="Tahoma" panose="020B0604030504040204" pitchFamily="34" charset="0"/>
                <a:cs typeface="Tahoma" panose="020B0604030504040204" pitchFamily="34" charset="0"/>
              </a:rPr>
              <a:t>Good table manners are expected.</a:t>
            </a:r>
          </a:p>
          <a:p>
            <a:pPr marL="0" indent="0" eaLnBrk="1" hangingPunct="1">
              <a:spcBef>
                <a:spcPct val="50000"/>
              </a:spcBef>
              <a:buNone/>
            </a:pPr>
            <a:endParaRPr lang="en-GB" altLang="en-US" sz="1050" dirty="0">
              <a:latin typeface="Tahoma" panose="020B0604030504040204" pitchFamily="34" charset="0"/>
              <a:ea typeface="Tahoma" panose="020B0604030504040204" pitchFamily="34" charset="0"/>
              <a:cs typeface="Tahoma" panose="020B0604030504040204" pitchFamily="34" charset="0"/>
            </a:endParaRPr>
          </a:p>
          <a:p>
            <a:pPr marL="0" indent="0" eaLnBrk="1" hangingPunct="1">
              <a:spcBef>
                <a:spcPct val="50000"/>
              </a:spcBef>
              <a:buNone/>
            </a:pPr>
            <a:r>
              <a:rPr lang="en-GB" altLang="en-US" sz="2000" b="1" dirty="0">
                <a:latin typeface="Tahoma" panose="020B0604030504040204" pitchFamily="34" charset="0"/>
                <a:ea typeface="Tahoma" panose="020B0604030504040204" pitchFamily="34" charset="0"/>
                <a:cs typeface="Tahoma" panose="020B0604030504040204" pitchFamily="34" charset="0"/>
              </a:rPr>
              <a:t>Snacks - </a:t>
            </a:r>
            <a:r>
              <a:rPr lang="en-GB" altLang="en-US" sz="2000" dirty="0">
                <a:latin typeface="Tahoma" panose="020B0604030504040204" pitchFamily="34" charset="0"/>
                <a:ea typeface="Tahoma" panose="020B0604030504040204" pitchFamily="34" charset="0"/>
                <a:cs typeface="Tahoma" panose="020B0604030504040204" pitchFamily="34" charset="0"/>
              </a:rPr>
              <a:t>these are provided throughout the day – there is </a:t>
            </a:r>
            <a:r>
              <a:rPr lang="en-GB" altLang="en-US" sz="2000" u="sng" dirty="0">
                <a:latin typeface="Tahoma" panose="020B0604030504040204" pitchFamily="34" charset="0"/>
                <a:ea typeface="Tahoma" panose="020B0604030504040204" pitchFamily="34" charset="0"/>
                <a:cs typeface="Tahoma" panose="020B0604030504040204" pitchFamily="34" charset="0"/>
              </a:rPr>
              <a:t>no</a:t>
            </a:r>
            <a:r>
              <a:rPr lang="en-GB" altLang="en-US" sz="2000" dirty="0">
                <a:latin typeface="Tahoma" panose="020B0604030504040204" pitchFamily="34" charset="0"/>
                <a:ea typeface="Tahoma" panose="020B0604030504040204" pitchFamily="34" charset="0"/>
                <a:cs typeface="Tahoma" panose="020B0604030504040204" pitchFamily="34" charset="0"/>
              </a:rPr>
              <a:t> need to pack any for the trip</a:t>
            </a:r>
            <a:r>
              <a:rPr lang="en-GB" altLang="en-US" sz="1600" dirty="0">
                <a:latin typeface="Tahoma" panose="020B0604030504040204" pitchFamily="34" charset="0"/>
                <a:ea typeface="Tahoma" panose="020B0604030504040204" pitchFamily="34" charset="0"/>
                <a:cs typeface="Tahoma" panose="020B0604030504040204" pitchFamily="34" charset="0"/>
              </a:rPr>
              <a:t>.</a:t>
            </a:r>
          </a:p>
        </p:txBody>
      </p:sp>
      <p:pic>
        <p:nvPicPr>
          <p:cNvPr id="27653" name="Picture 22"/>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2987824" y="3725324"/>
            <a:ext cx="3681814" cy="24572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2">
            <a:extLst>
              <a:ext uri="{FF2B5EF4-FFF2-40B4-BE49-F238E27FC236}">
                <a16:creationId xmlns:a16="http://schemas.microsoft.com/office/drawing/2014/main" id="{55A541FD-55CB-9B55-5C30-A5A7D86421A5}"/>
              </a:ext>
            </a:extLst>
          </p:cNvPr>
          <p:cNvSpPr txBox="1">
            <a:spLocks noChangeArrowheads="1"/>
          </p:cNvSpPr>
          <p:nvPr/>
        </p:nvSpPr>
        <p:spPr bwMode="auto">
          <a:xfrm>
            <a:off x="286499" y="675394"/>
            <a:ext cx="7632700"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4400" dirty="0">
                <a:solidFill>
                  <a:srgbClr val="7030A0"/>
                </a:solidFill>
                <a:latin typeface="Tahoma" panose="020B0604030504040204" pitchFamily="34" charset="0"/>
                <a:cs typeface="Tahoma" panose="020B0604030504040204" pitchFamily="34" charset="0"/>
              </a:rPr>
              <a:t>Food!</a:t>
            </a:r>
          </a:p>
        </p:txBody>
      </p:sp>
    </p:spTree>
    <p:extLst>
      <p:ext uri="{BB962C8B-B14F-4D97-AF65-F5344CB8AC3E}">
        <p14:creationId xmlns:p14="http://schemas.microsoft.com/office/powerpoint/2010/main" val="38757331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extBox 2"/>
          <p:cNvSpPr txBox="1">
            <a:spLocks noChangeArrowheads="1"/>
          </p:cNvSpPr>
          <p:nvPr/>
        </p:nvSpPr>
        <p:spPr bwMode="auto">
          <a:xfrm>
            <a:off x="384076" y="824211"/>
            <a:ext cx="8497887"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4400" dirty="0">
                <a:solidFill>
                  <a:srgbClr val="1C721C"/>
                </a:solidFill>
                <a:latin typeface="Tahoma" panose="020B0604030504040204" pitchFamily="34" charset="0"/>
                <a:cs typeface="Tahoma" panose="020B0604030504040204" pitchFamily="34" charset="0"/>
              </a:rPr>
              <a:t>Evenings and overnight</a:t>
            </a:r>
          </a:p>
        </p:txBody>
      </p:sp>
      <p:pic>
        <p:nvPicPr>
          <p:cNvPr id="46084" name="Picture 21" descr="p1000785"/>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19672" y="3660901"/>
            <a:ext cx="2592387" cy="194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539552" y="1952741"/>
            <a:ext cx="5543550" cy="1708160"/>
          </a:xfrm>
          <a:prstGeom prst="rect">
            <a:avLst/>
          </a:prstGeom>
          <a:noFill/>
        </p:spPr>
        <p:txBody>
          <a:bodyPr>
            <a:spAutoFit/>
          </a:bodyPr>
          <a:lstStyle/>
          <a:p>
            <a:pPr marL="285750" indent="-285750">
              <a:spcAft>
                <a:spcPts val="600"/>
              </a:spcAft>
              <a:buFont typeface="Arial" panose="020B0604020202020204" pitchFamily="34" charset="0"/>
              <a:buChar char="•"/>
              <a:defRPr/>
            </a:pPr>
            <a:r>
              <a:rPr lang="en-GB" dirty="0">
                <a:latin typeface="Tahoma" panose="020B0604030504040204" pitchFamily="34" charset="0"/>
                <a:ea typeface="Tahoma" panose="020B0604030504040204" pitchFamily="34" charset="0"/>
                <a:cs typeface="Tahoma" panose="020B0604030504040204" pitchFamily="34" charset="0"/>
              </a:rPr>
              <a:t>House and grounds provide hours of fun and enjoyment.</a:t>
            </a:r>
          </a:p>
          <a:p>
            <a:pPr marL="285750" indent="-285750">
              <a:spcAft>
                <a:spcPts val="600"/>
              </a:spcAft>
              <a:buFont typeface="Arial" panose="020B0604020202020204" pitchFamily="34" charset="0"/>
              <a:buChar char="•"/>
              <a:defRPr/>
            </a:pPr>
            <a:r>
              <a:rPr lang="en-GB" dirty="0">
                <a:latin typeface="Tahoma" panose="020B0604030504040204" pitchFamily="34" charset="0"/>
                <a:ea typeface="Tahoma" panose="020B0604030504040204" pitchFamily="34" charset="0"/>
                <a:cs typeface="Tahoma" panose="020B0604030504040204" pitchFamily="34" charset="0"/>
              </a:rPr>
              <a:t>Sole group use – no other schools on site.  </a:t>
            </a:r>
          </a:p>
          <a:p>
            <a:pPr marL="285750" indent="-285750">
              <a:spcAft>
                <a:spcPts val="600"/>
              </a:spcAft>
              <a:buFont typeface="Arial" panose="020B0604020202020204" pitchFamily="34" charset="0"/>
              <a:buChar char="•"/>
              <a:defRPr/>
            </a:pPr>
            <a:r>
              <a:rPr lang="en-GB" dirty="0">
                <a:latin typeface="Tahoma" panose="020B0604030504040204" pitchFamily="34" charset="0"/>
                <a:ea typeface="Tahoma" panose="020B0604030504040204" pitchFamily="34" charset="0"/>
                <a:cs typeface="Tahoma" panose="020B0604030504040204" pitchFamily="34" charset="0"/>
              </a:rPr>
              <a:t>Secure accommodation.</a:t>
            </a:r>
          </a:p>
          <a:p>
            <a:pPr>
              <a:defRPr/>
            </a:pPr>
            <a:endParaRPr lang="en-GB" dirty="0"/>
          </a:p>
        </p:txBody>
      </p:sp>
      <p:pic>
        <p:nvPicPr>
          <p:cNvPr id="4" name="Picture 3">
            <a:extLst>
              <a:ext uri="{FF2B5EF4-FFF2-40B4-BE49-F238E27FC236}">
                <a16:creationId xmlns:a16="http://schemas.microsoft.com/office/drawing/2014/main" id="{35025441-B46D-45B2-8889-19A0A33EE1F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699125" y="1655491"/>
            <a:ext cx="3295680" cy="4221782"/>
          </a:xfrm>
          <a:prstGeom prst="rect">
            <a:avLst/>
          </a:prstGeom>
        </p:spPr>
      </p:pic>
    </p:spTree>
    <p:extLst>
      <p:ext uri="{BB962C8B-B14F-4D97-AF65-F5344CB8AC3E}">
        <p14:creationId xmlns:p14="http://schemas.microsoft.com/office/powerpoint/2010/main" val="24449598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a:extLst>
              <a:ext uri="{FF2B5EF4-FFF2-40B4-BE49-F238E27FC236}">
                <a16:creationId xmlns:a16="http://schemas.microsoft.com/office/drawing/2014/main" id="{F5EC6895-470B-D8B2-04DF-7A1AB7B1BFEB}"/>
              </a:ext>
            </a:extLst>
          </p:cNvPr>
          <p:cNvSpPr txBox="1">
            <a:spLocks noChangeArrowheads="1"/>
          </p:cNvSpPr>
          <p:nvPr/>
        </p:nvSpPr>
        <p:spPr bwMode="auto">
          <a:xfrm>
            <a:off x="334963" y="836712"/>
            <a:ext cx="7632700"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4400" dirty="0">
                <a:solidFill>
                  <a:srgbClr val="7030A0"/>
                </a:solidFill>
                <a:latin typeface="Tahoma" panose="020B0604030504040204" pitchFamily="34" charset="0"/>
                <a:cs typeface="Tahoma" panose="020B0604030504040204" pitchFamily="34" charset="0"/>
              </a:rPr>
              <a:t>Sleeping Arrangements</a:t>
            </a:r>
          </a:p>
        </p:txBody>
      </p:sp>
      <p:sp>
        <p:nvSpPr>
          <p:cNvPr id="3" name="Text Box 10">
            <a:extLst>
              <a:ext uri="{FF2B5EF4-FFF2-40B4-BE49-F238E27FC236}">
                <a16:creationId xmlns:a16="http://schemas.microsoft.com/office/drawing/2014/main" id="{629678C0-F7CC-DE5F-44EF-B1BA7328B1CE}"/>
              </a:ext>
            </a:extLst>
          </p:cNvPr>
          <p:cNvSpPr txBox="1">
            <a:spLocks noChangeArrowheads="1"/>
          </p:cNvSpPr>
          <p:nvPr/>
        </p:nvSpPr>
        <p:spPr bwMode="auto">
          <a:xfrm>
            <a:off x="341176" y="1790090"/>
            <a:ext cx="8407287" cy="1631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285750" indent="-28575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indent="0" eaLnBrk="1" hangingPunct="1">
              <a:spcBef>
                <a:spcPct val="50000"/>
              </a:spcBef>
              <a:buNone/>
            </a:pPr>
            <a:r>
              <a:rPr lang="en-GB" altLang="en-US" sz="2000" dirty="0">
                <a:latin typeface="Tahoma" panose="020B0604030504040204" pitchFamily="34" charset="0"/>
                <a:cs typeface="Tahoma" panose="020B0604030504040204" pitchFamily="34" charset="0"/>
              </a:rPr>
              <a:t>Pupils will be asked to select 3 friends they would like to be in a room with. They will be guaranteed at least one of these. </a:t>
            </a:r>
          </a:p>
          <a:p>
            <a:pPr marL="0" indent="0" eaLnBrk="1" hangingPunct="1">
              <a:spcBef>
                <a:spcPct val="50000"/>
              </a:spcBef>
              <a:buNone/>
            </a:pPr>
            <a:r>
              <a:rPr lang="en-GB" altLang="en-US" sz="2000" dirty="0">
                <a:latin typeface="Tahoma" panose="020B0604030504040204" pitchFamily="34" charset="0"/>
                <a:cs typeface="Tahoma" panose="020B0604030504040204" pitchFamily="34" charset="0"/>
              </a:rPr>
              <a:t>Rooms are split into boys and girls.</a:t>
            </a:r>
          </a:p>
          <a:p>
            <a:pPr marL="0" indent="0" eaLnBrk="1" hangingPunct="1">
              <a:spcBef>
                <a:spcPct val="50000"/>
              </a:spcBef>
              <a:buNone/>
            </a:pPr>
            <a:r>
              <a:rPr lang="en-GB" altLang="en-US" sz="2000" dirty="0">
                <a:latin typeface="Tahoma" panose="020B0604030504040204" pitchFamily="34" charset="0"/>
                <a:cs typeface="Tahoma" panose="020B0604030504040204" pitchFamily="34" charset="0"/>
              </a:rPr>
              <a:t>School staff rooms are located in nearby rooms.</a:t>
            </a:r>
          </a:p>
        </p:txBody>
      </p:sp>
      <p:pic>
        <p:nvPicPr>
          <p:cNvPr id="4" name="Picture 11">
            <a:extLst>
              <a:ext uri="{FF2B5EF4-FFF2-40B4-BE49-F238E27FC236}">
                <a16:creationId xmlns:a16="http://schemas.microsoft.com/office/drawing/2014/main" id="{2D558BBC-47FC-8DA6-00D5-660F044551B0}"/>
              </a:ext>
            </a:extLst>
          </p:cNvPr>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a:off x="5436096" y="4017268"/>
            <a:ext cx="2654049" cy="1769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A picture containing indoor, wall, ceiling, floor&#10;&#10;Description automatically generated">
            <a:extLst>
              <a:ext uri="{FF2B5EF4-FFF2-40B4-BE49-F238E27FC236}">
                <a16:creationId xmlns:a16="http://schemas.microsoft.com/office/drawing/2014/main" id="{C8F3E2E6-BDEA-F212-8DB9-BE3A0D84924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97264" y="3980819"/>
            <a:ext cx="2654049" cy="1806265"/>
          </a:xfrm>
          <a:prstGeom prst="rect">
            <a:avLst/>
          </a:prstGeom>
        </p:spPr>
      </p:pic>
    </p:spTree>
    <p:extLst>
      <p:ext uri="{BB962C8B-B14F-4D97-AF65-F5344CB8AC3E}">
        <p14:creationId xmlns:p14="http://schemas.microsoft.com/office/powerpoint/2010/main" val="12964053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extBox 12"/>
          <p:cNvSpPr txBox="1">
            <a:spLocks noChangeArrowheads="1"/>
          </p:cNvSpPr>
          <p:nvPr/>
        </p:nvSpPr>
        <p:spPr bwMode="auto">
          <a:xfrm>
            <a:off x="1547664" y="980728"/>
            <a:ext cx="6264696" cy="42165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4400" dirty="0">
                <a:solidFill>
                  <a:srgbClr val="7030A0"/>
                </a:solidFill>
                <a:latin typeface="Tahoma" panose="020B0604030504040204" pitchFamily="34" charset="0"/>
                <a:cs typeface="Tahoma" panose="020B0604030504040204" pitchFamily="34" charset="0"/>
              </a:rPr>
              <a:t>The Vine staff joining Year 4 at Burwell House </a:t>
            </a:r>
          </a:p>
          <a:p>
            <a:pPr algn="ctr" eaLnBrk="1" hangingPunct="1">
              <a:spcBef>
                <a:spcPct val="0"/>
              </a:spcBef>
              <a:buFontTx/>
              <a:buNone/>
            </a:pPr>
            <a:r>
              <a:rPr lang="en-GB" altLang="en-US" sz="3000" dirty="0">
                <a:latin typeface="Tahoma" panose="020B0604030504040204" pitchFamily="34" charset="0"/>
                <a:cs typeface="Tahoma" panose="020B0604030504040204" pitchFamily="34" charset="0"/>
              </a:rPr>
              <a:t>Mr Johnson</a:t>
            </a:r>
          </a:p>
          <a:p>
            <a:pPr algn="ctr" eaLnBrk="1" hangingPunct="1">
              <a:spcBef>
                <a:spcPct val="0"/>
              </a:spcBef>
              <a:buFontTx/>
              <a:buNone/>
            </a:pPr>
            <a:r>
              <a:rPr lang="en-GB" altLang="en-US" sz="3000" dirty="0">
                <a:latin typeface="Tahoma" panose="020B0604030504040204" pitchFamily="34" charset="0"/>
                <a:cs typeface="Tahoma" panose="020B0604030504040204" pitchFamily="34" charset="0"/>
              </a:rPr>
              <a:t>Miss Smalley</a:t>
            </a:r>
          </a:p>
          <a:p>
            <a:pPr algn="ctr" eaLnBrk="1" hangingPunct="1">
              <a:spcBef>
                <a:spcPct val="0"/>
              </a:spcBef>
              <a:buFontTx/>
              <a:buNone/>
            </a:pPr>
            <a:r>
              <a:rPr lang="en-GB" altLang="en-US" sz="3000" dirty="0">
                <a:latin typeface="Tahoma" panose="020B0604030504040204" pitchFamily="34" charset="0"/>
                <a:cs typeface="Tahoma" panose="020B0604030504040204" pitchFamily="34" charset="0"/>
              </a:rPr>
              <a:t>Mrs Wales</a:t>
            </a:r>
          </a:p>
          <a:p>
            <a:pPr algn="ctr" eaLnBrk="1" hangingPunct="1">
              <a:spcBef>
                <a:spcPct val="0"/>
              </a:spcBef>
              <a:buFontTx/>
              <a:buNone/>
            </a:pPr>
            <a:r>
              <a:rPr lang="en-GB" altLang="en-US" sz="3000" dirty="0">
                <a:latin typeface="Tahoma" panose="020B0604030504040204" pitchFamily="34" charset="0"/>
                <a:cs typeface="Tahoma" panose="020B0604030504040204" pitchFamily="34" charset="0"/>
              </a:rPr>
              <a:t>Mrs Bate</a:t>
            </a:r>
          </a:p>
          <a:p>
            <a:pPr algn="ctr" eaLnBrk="1" hangingPunct="1">
              <a:spcBef>
                <a:spcPct val="0"/>
              </a:spcBef>
              <a:buFontTx/>
              <a:buNone/>
            </a:pPr>
            <a:r>
              <a:rPr lang="en-GB" altLang="en-US" sz="3000" dirty="0">
                <a:latin typeface="Tahoma" panose="020B0604030504040204" pitchFamily="34" charset="0"/>
                <a:cs typeface="Tahoma" panose="020B0604030504040204" pitchFamily="34" charset="0"/>
              </a:rPr>
              <a:t>+1 other each day</a:t>
            </a:r>
          </a:p>
          <a:p>
            <a:pPr algn="ctr" eaLnBrk="1" hangingPunct="1">
              <a:spcBef>
                <a:spcPct val="0"/>
              </a:spcBef>
              <a:buFontTx/>
              <a:buNone/>
            </a:pPr>
            <a:endParaRPr lang="en-GB" altLang="en-US" sz="3000" dirty="0">
              <a:latin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2904222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extBox 12"/>
          <p:cNvSpPr txBox="1">
            <a:spLocks noChangeArrowheads="1"/>
          </p:cNvSpPr>
          <p:nvPr/>
        </p:nvSpPr>
        <p:spPr bwMode="auto">
          <a:xfrm>
            <a:off x="179512" y="1610867"/>
            <a:ext cx="8964488" cy="3939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500" dirty="0">
                <a:latin typeface="Tahoma" panose="020B0604030504040204" pitchFamily="34" charset="0"/>
                <a:ea typeface="Tahoma" panose="020B0604030504040204" pitchFamily="34" charset="0"/>
                <a:cs typeface="Tahoma" panose="020B0604030504040204" pitchFamily="34" charset="0"/>
              </a:rPr>
              <a:t>We expect children to follow the school rules AND the Burwell House rules so that we can be safe, happy and have fun.</a:t>
            </a:r>
          </a:p>
          <a:p>
            <a:pPr eaLnBrk="1" hangingPunct="1">
              <a:spcBef>
                <a:spcPct val="0"/>
              </a:spcBef>
              <a:buFontTx/>
              <a:buNone/>
            </a:pPr>
            <a:endParaRPr lang="en-GB" altLang="en-US" sz="2500" dirty="0">
              <a:latin typeface="Tahoma" panose="020B0604030504040204" pitchFamily="34" charset="0"/>
              <a:ea typeface="Tahoma" panose="020B0604030504040204" pitchFamily="34" charset="0"/>
              <a:cs typeface="Tahoma" panose="020B0604030504040204" pitchFamily="34" charset="0"/>
            </a:endParaRPr>
          </a:p>
          <a:p>
            <a:pPr marL="342900" indent="-342900" eaLnBrk="1" hangingPunct="1">
              <a:spcBef>
                <a:spcPct val="0"/>
              </a:spcBef>
              <a:buFontTx/>
              <a:buChar char="-"/>
            </a:pPr>
            <a:r>
              <a:rPr lang="en-GB" altLang="en-US" sz="2500" dirty="0">
                <a:latin typeface="Tahoma" panose="020B0604030504040204" pitchFamily="34" charset="0"/>
                <a:ea typeface="Tahoma" panose="020B0604030504040204" pitchFamily="34" charset="0"/>
                <a:cs typeface="Tahoma" panose="020B0604030504040204" pitchFamily="34" charset="0"/>
              </a:rPr>
              <a:t>Be kind and gentle</a:t>
            </a:r>
          </a:p>
          <a:p>
            <a:pPr marL="342900" indent="-342900" eaLnBrk="1" hangingPunct="1">
              <a:spcBef>
                <a:spcPct val="0"/>
              </a:spcBef>
              <a:buFontTx/>
              <a:buChar char="-"/>
            </a:pPr>
            <a:r>
              <a:rPr lang="en-GB" altLang="en-US" sz="2500" dirty="0">
                <a:latin typeface="Tahoma" panose="020B0604030504040204" pitchFamily="34" charset="0"/>
                <a:ea typeface="Tahoma" panose="020B0604030504040204" pitchFamily="34" charset="0"/>
                <a:cs typeface="Tahoma" panose="020B0604030504040204" pitchFamily="34" charset="0"/>
              </a:rPr>
              <a:t>Be helpful</a:t>
            </a:r>
          </a:p>
          <a:p>
            <a:pPr marL="342900" indent="-342900" eaLnBrk="1" hangingPunct="1">
              <a:spcBef>
                <a:spcPct val="0"/>
              </a:spcBef>
              <a:buFontTx/>
              <a:buChar char="-"/>
            </a:pPr>
            <a:r>
              <a:rPr lang="en-GB" altLang="en-US" sz="2500" dirty="0">
                <a:latin typeface="Tahoma" panose="020B0604030504040204" pitchFamily="34" charset="0"/>
                <a:ea typeface="Tahoma" panose="020B0604030504040204" pitchFamily="34" charset="0"/>
                <a:cs typeface="Tahoma" panose="020B0604030504040204" pitchFamily="34" charset="0"/>
              </a:rPr>
              <a:t>Listen</a:t>
            </a:r>
          </a:p>
          <a:p>
            <a:pPr marL="342900" indent="-342900" eaLnBrk="1" hangingPunct="1">
              <a:spcBef>
                <a:spcPct val="0"/>
              </a:spcBef>
              <a:buFontTx/>
              <a:buChar char="-"/>
            </a:pPr>
            <a:r>
              <a:rPr lang="en-GB" altLang="en-US" sz="2500" dirty="0">
                <a:latin typeface="Tahoma" panose="020B0604030504040204" pitchFamily="34" charset="0"/>
                <a:ea typeface="Tahoma" panose="020B0604030504040204" pitchFamily="34" charset="0"/>
                <a:cs typeface="Tahoma" panose="020B0604030504040204" pitchFamily="34" charset="0"/>
              </a:rPr>
              <a:t>Learn</a:t>
            </a:r>
          </a:p>
          <a:p>
            <a:pPr marL="342900" indent="-342900" eaLnBrk="1" hangingPunct="1">
              <a:spcBef>
                <a:spcPct val="0"/>
              </a:spcBef>
              <a:buFontTx/>
              <a:buChar char="-"/>
            </a:pPr>
            <a:r>
              <a:rPr lang="en-GB" altLang="en-US" sz="2500" dirty="0">
                <a:latin typeface="Tahoma" panose="020B0604030504040204" pitchFamily="34" charset="0"/>
                <a:ea typeface="Tahoma" panose="020B0604030504040204" pitchFamily="34" charset="0"/>
                <a:cs typeface="Tahoma" panose="020B0604030504040204" pitchFamily="34" charset="0"/>
              </a:rPr>
              <a:t>Be honest</a:t>
            </a:r>
          </a:p>
          <a:p>
            <a:pPr marL="342900" indent="-342900" eaLnBrk="1" hangingPunct="1">
              <a:spcBef>
                <a:spcPct val="0"/>
              </a:spcBef>
              <a:buFontTx/>
              <a:buChar char="-"/>
            </a:pPr>
            <a:r>
              <a:rPr lang="en-GB" altLang="en-US" sz="2500" dirty="0">
                <a:latin typeface="Tahoma" panose="020B0604030504040204" pitchFamily="34" charset="0"/>
                <a:ea typeface="Tahoma" panose="020B0604030504040204" pitchFamily="34" charset="0"/>
                <a:cs typeface="Tahoma" panose="020B0604030504040204" pitchFamily="34" charset="0"/>
              </a:rPr>
              <a:t>And look after the environment.</a:t>
            </a:r>
          </a:p>
          <a:p>
            <a:pPr eaLnBrk="1" hangingPunct="1">
              <a:spcBef>
                <a:spcPct val="0"/>
              </a:spcBef>
              <a:buNone/>
            </a:pPr>
            <a:endParaRPr lang="en-GB" altLang="en-US" sz="2500" dirty="0">
              <a:latin typeface="Tahoma" panose="020B0604030504040204" pitchFamily="34" charset="0"/>
              <a:ea typeface="Tahoma" panose="020B0604030504040204" pitchFamily="34" charset="0"/>
              <a:cs typeface="Tahoma" panose="020B0604030504040204" pitchFamily="34" charset="0"/>
            </a:endParaRPr>
          </a:p>
        </p:txBody>
      </p:sp>
      <p:sp>
        <p:nvSpPr>
          <p:cNvPr id="4" name="TextBox 2">
            <a:extLst>
              <a:ext uri="{FF2B5EF4-FFF2-40B4-BE49-F238E27FC236}">
                <a16:creationId xmlns:a16="http://schemas.microsoft.com/office/drawing/2014/main" id="{D592C21C-9D15-96C7-1722-E74E4262DC76}"/>
              </a:ext>
            </a:extLst>
          </p:cNvPr>
          <p:cNvSpPr txBox="1">
            <a:spLocks noChangeArrowheads="1"/>
          </p:cNvSpPr>
          <p:nvPr/>
        </p:nvSpPr>
        <p:spPr bwMode="auto">
          <a:xfrm>
            <a:off x="179512" y="788118"/>
            <a:ext cx="7632700"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4400" dirty="0">
                <a:solidFill>
                  <a:srgbClr val="7030A0"/>
                </a:solidFill>
                <a:latin typeface="Tahoma" panose="020B0604030504040204" pitchFamily="34" charset="0"/>
                <a:cs typeface="Tahoma" panose="020B0604030504040204" pitchFamily="34" charset="0"/>
              </a:rPr>
              <a:t>Behaviour</a:t>
            </a:r>
          </a:p>
        </p:txBody>
      </p:sp>
    </p:spTree>
    <p:extLst>
      <p:ext uri="{BB962C8B-B14F-4D97-AF65-F5344CB8AC3E}">
        <p14:creationId xmlns:p14="http://schemas.microsoft.com/office/powerpoint/2010/main" val="20538211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extBox 12"/>
          <p:cNvSpPr txBox="1">
            <a:spLocks noChangeArrowheads="1"/>
          </p:cNvSpPr>
          <p:nvPr/>
        </p:nvSpPr>
        <p:spPr bwMode="auto">
          <a:xfrm>
            <a:off x="89756" y="1844824"/>
            <a:ext cx="8964488" cy="3170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500" dirty="0">
                <a:latin typeface="Tahoma" panose="020B0604030504040204" pitchFamily="34" charset="0"/>
                <a:ea typeface="Tahoma" panose="020B0604030504040204" pitchFamily="34" charset="0"/>
                <a:cs typeface="Tahoma" panose="020B0604030504040204" pitchFamily="34" charset="0"/>
              </a:rPr>
              <a:t>We want everybody to have safe and enjoyable time at Burwell and if anyone behaves in a way that may jeopardise the safety and/ or enjoyment of themselves or others, the Burwell and Vine staff reserve the right to exclude any individual or group from the visit. </a:t>
            </a:r>
          </a:p>
          <a:p>
            <a:pPr eaLnBrk="1" hangingPunct="1">
              <a:spcBef>
                <a:spcPct val="0"/>
              </a:spcBef>
              <a:buFontTx/>
              <a:buNone/>
            </a:pPr>
            <a:endParaRPr lang="en-GB" altLang="en-US" sz="2500" dirty="0">
              <a:latin typeface="Tahoma" panose="020B0604030504040204" pitchFamily="34" charset="0"/>
              <a:ea typeface="Tahoma" panose="020B0604030504040204" pitchFamily="34" charset="0"/>
              <a:cs typeface="Tahoma" panose="020B0604030504040204" pitchFamily="34" charset="0"/>
            </a:endParaRPr>
          </a:p>
          <a:p>
            <a:pPr eaLnBrk="1" hangingPunct="1">
              <a:spcBef>
                <a:spcPct val="0"/>
              </a:spcBef>
              <a:buFontTx/>
              <a:buNone/>
            </a:pPr>
            <a:r>
              <a:rPr lang="en-GB" altLang="en-US" sz="2500" dirty="0">
                <a:latin typeface="Tahoma" panose="020B0604030504040204" pitchFamily="34" charset="0"/>
                <a:ea typeface="Tahoma" panose="020B0604030504040204" pitchFamily="34" charset="0"/>
                <a:cs typeface="Tahoma" panose="020B0604030504040204" pitchFamily="34" charset="0"/>
              </a:rPr>
              <a:t>In pupil speak: your parents/ carers will have to come and collect you if you are not behaving appropriately. </a:t>
            </a:r>
          </a:p>
        </p:txBody>
      </p:sp>
      <p:sp>
        <p:nvSpPr>
          <p:cNvPr id="2" name="TextBox 2">
            <a:extLst>
              <a:ext uri="{FF2B5EF4-FFF2-40B4-BE49-F238E27FC236}">
                <a16:creationId xmlns:a16="http://schemas.microsoft.com/office/drawing/2014/main" id="{C46013DC-1458-0498-7404-D2D615176F6A}"/>
              </a:ext>
            </a:extLst>
          </p:cNvPr>
          <p:cNvSpPr txBox="1">
            <a:spLocks noChangeArrowheads="1"/>
          </p:cNvSpPr>
          <p:nvPr/>
        </p:nvSpPr>
        <p:spPr bwMode="auto">
          <a:xfrm>
            <a:off x="179512" y="788118"/>
            <a:ext cx="7632700"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4400" dirty="0">
                <a:solidFill>
                  <a:srgbClr val="7030A0"/>
                </a:solidFill>
                <a:latin typeface="Tahoma" panose="020B0604030504040204" pitchFamily="34" charset="0"/>
                <a:cs typeface="Tahoma" panose="020B0604030504040204" pitchFamily="34" charset="0"/>
              </a:rPr>
              <a:t>Behaviour</a:t>
            </a:r>
          </a:p>
        </p:txBody>
      </p:sp>
    </p:spTree>
    <p:extLst>
      <p:ext uri="{BB962C8B-B14F-4D97-AF65-F5344CB8AC3E}">
        <p14:creationId xmlns:p14="http://schemas.microsoft.com/office/powerpoint/2010/main" val="2025980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extBox 12"/>
          <p:cNvSpPr txBox="1">
            <a:spLocks noChangeArrowheads="1"/>
          </p:cNvSpPr>
          <p:nvPr/>
        </p:nvSpPr>
        <p:spPr bwMode="auto">
          <a:xfrm>
            <a:off x="162105" y="1540964"/>
            <a:ext cx="8964488" cy="4324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GB" altLang="en-US" sz="2500" dirty="0">
              <a:latin typeface="Tahoma" panose="020B0604030504040204" pitchFamily="34" charset="0"/>
              <a:ea typeface="Tahoma" panose="020B0604030504040204" pitchFamily="34" charset="0"/>
              <a:cs typeface="Tahoma" panose="020B0604030504040204" pitchFamily="34" charset="0"/>
            </a:endParaRPr>
          </a:p>
          <a:p>
            <a:pPr eaLnBrk="1" hangingPunct="1">
              <a:spcBef>
                <a:spcPct val="0"/>
              </a:spcBef>
              <a:buFontTx/>
              <a:buNone/>
            </a:pPr>
            <a:r>
              <a:rPr lang="en-GB" altLang="en-US" sz="2500" dirty="0">
                <a:latin typeface="Tahoma" panose="020B0604030504040204" pitchFamily="34" charset="0"/>
                <a:ea typeface="Tahoma" panose="020B0604030504040204" pitchFamily="34" charset="0"/>
                <a:cs typeface="Tahoma" panose="020B0604030504040204" pitchFamily="34" charset="0"/>
              </a:rPr>
              <a:t>We will be sending out specific medical forms very soon!</a:t>
            </a:r>
          </a:p>
          <a:p>
            <a:pPr eaLnBrk="1" hangingPunct="1">
              <a:spcBef>
                <a:spcPct val="0"/>
              </a:spcBef>
              <a:buFontTx/>
              <a:buNone/>
            </a:pPr>
            <a:endParaRPr lang="en-GB" altLang="en-US" sz="2500" dirty="0">
              <a:latin typeface="Tahoma" panose="020B0604030504040204" pitchFamily="34" charset="0"/>
              <a:ea typeface="Tahoma" panose="020B0604030504040204" pitchFamily="34" charset="0"/>
              <a:cs typeface="Tahoma" panose="020B0604030504040204" pitchFamily="34" charset="0"/>
            </a:endParaRPr>
          </a:p>
          <a:p>
            <a:pPr eaLnBrk="1" hangingPunct="1">
              <a:spcBef>
                <a:spcPct val="0"/>
              </a:spcBef>
              <a:buFontTx/>
              <a:buNone/>
            </a:pPr>
            <a:r>
              <a:rPr lang="en-GB" altLang="en-US" sz="2500" dirty="0">
                <a:latin typeface="Tahoma" panose="020B0604030504040204" pitchFamily="34" charset="0"/>
                <a:ea typeface="Tahoma" panose="020B0604030504040204" pitchFamily="34" charset="0"/>
                <a:cs typeface="Tahoma" panose="020B0604030504040204" pitchFamily="34" charset="0"/>
              </a:rPr>
              <a:t>Prescribed medication only (completed on the medical form)</a:t>
            </a:r>
          </a:p>
          <a:p>
            <a:pPr eaLnBrk="1" hangingPunct="1">
              <a:spcBef>
                <a:spcPct val="0"/>
              </a:spcBef>
              <a:buFontTx/>
              <a:buNone/>
            </a:pPr>
            <a:r>
              <a:rPr lang="en-GB" altLang="en-US" sz="2500" dirty="0">
                <a:latin typeface="Tahoma" panose="020B0604030504040204" pitchFamily="34" charset="0"/>
                <a:ea typeface="Tahoma" panose="020B0604030504040204" pitchFamily="34" charset="0"/>
                <a:cs typeface="Tahoma" panose="020B0604030504040204" pitchFamily="34" charset="0"/>
              </a:rPr>
              <a:t>Enough for 3 days, 2 nights.</a:t>
            </a:r>
          </a:p>
          <a:p>
            <a:pPr eaLnBrk="1" hangingPunct="1">
              <a:spcBef>
                <a:spcPct val="0"/>
              </a:spcBef>
              <a:buFontTx/>
              <a:buNone/>
            </a:pPr>
            <a:r>
              <a:rPr lang="en-GB" altLang="en-US" sz="2500" dirty="0">
                <a:latin typeface="Tahoma" panose="020B0604030504040204" pitchFamily="34" charset="0"/>
                <a:ea typeface="Tahoma" panose="020B0604030504040204" pitchFamily="34" charset="0"/>
                <a:cs typeface="Tahoma" panose="020B0604030504040204" pitchFamily="34" charset="0"/>
              </a:rPr>
              <a:t>Given to a member of staff on the morning of our departure; if you want to do this beforehand you can. </a:t>
            </a:r>
          </a:p>
          <a:p>
            <a:pPr eaLnBrk="1" hangingPunct="1">
              <a:spcBef>
                <a:spcPct val="0"/>
              </a:spcBef>
              <a:buFontTx/>
              <a:buNone/>
            </a:pPr>
            <a:r>
              <a:rPr lang="en-GB" altLang="en-US" sz="2500" dirty="0">
                <a:latin typeface="Tahoma" panose="020B0604030504040204" pitchFamily="34" charset="0"/>
                <a:ea typeface="Tahoma" panose="020B0604030504040204" pitchFamily="34" charset="0"/>
                <a:cs typeface="Tahoma" panose="020B0604030504040204" pitchFamily="34" charset="0"/>
              </a:rPr>
              <a:t>Original container and clearly labelled with child’s name and dosage. </a:t>
            </a:r>
          </a:p>
          <a:p>
            <a:pPr eaLnBrk="1" hangingPunct="1">
              <a:spcBef>
                <a:spcPct val="0"/>
              </a:spcBef>
              <a:buFontTx/>
              <a:buNone/>
            </a:pPr>
            <a:endParaRPr lang="en-GB" altLang="en-US" sz="2500" dirty="0">
              <a:latin typeface="Tahoma" panose="020B0604030504040204" pitchFamily="34" charset="0"/>
              <a:ea typeface="Tahoma" panose="020B0604030504040204" pitchFamily="34" charset="0"/>
              <a:cs typeface="Tahoma" panose="020B0604030504040204" pitchFamily="34" charset="0"/>
            </a:endParaRPr>
          </a:p>
          <a:p>
            <a:pPr eaLnBrk="1" hangingPunct="1">
              <a:spcBef>
                <a:spcPct val="0"/>
              </a:spcBef>
              <a:buFontTx/>
              <a:buNone/>
            </a:pPr>
            <a:r>
              <a:rPr lang="en-GB" altLang="en-US" sz="2500" dirty="0">
                <a:latin typeface="Tahoma" panose="020B0604030504040204" pitchFamily="34" charset="0"/>
                <a:ea typeface="Tahoma" panose="020B0604030504040204" pitchFamily="34" charset="0"/>
                <a:cs typeface="Tahoma" panose="020B0604030504040204" pitchFamily="34" charset="0"/>
              </a:rPr>
              <a:t>Please make us aware of travel sickness. </a:t>
            </a:r>
          </a:p>
        </p:txBody>
      </p:sp>
      <p:sp>
        <p:nvSpPr>
          <p:cNvPr id="2" name="TextBox 2">
            <a:extLst>
              <a:ext uri="{FF2B5EF4-FFF2-40B4-BE49-F238E27FC236}">
                <a16:creationId xmlns:a16="http://schemas.microsoft.com/office/drawing/2014/main" id="{DDC8C8CF-2FAC-AC38-DED8-A43BEFC86A47}"/>
              </a:ext>
            </a:extLst>
          </p:cNvPr>
          <p:cNvSpPr txBox="1">
            <a:spLocks noChangeArrowheads="1"/>
          </p:cNvSpPr>
          <p:nvPr/>
        </p:nvSpPr>
        <p:spPr bwMode="auto">
          <a:xfrm>
            <a:off x="179512" y="788118"/>
            <a:ext cx="7632700"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4400" dirty="0">
                <a:solidFill>
                  <a:srgbClr val="7030A0"/>
                </a:solidFill>
                <a:latin typeface="Tahoma" panose="020B0604030504040204" pitchFamily="34" charset="0"/>
                <a:cs typeface="Tahoma" panose="020B0604030504040204" pitchFamily="34" charset="0"/>
              </a:rPr>
              <a:t>Medical Information</a:t>
            </a:r>
          </a:p>
        </p:txBody>
      </p:sp>
    </p:spTree>
    <p:extLst>
      <p:ext uri="{BB962C8B-B14F-4D97-AF65-F5344CB8AC3E}">
        <p14:creationId xmlns:p14="http://schemas.microsoft.com/office/powerpoint/2010/main" val="7449910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extBox 12"/>
          <p:cNvSpPr txBox="1">
            <a:spLocks noChangeArrowheads="1"/>
          </p:cNvSpPr>
          <p:nvPr/>
        </p:nvSpPr>
        <p:spPr bwMode="auto">
          <a:xfrm>
            <a:off x="179512" y="1558055"/>
            <a:ext cx="8964488" cy="3939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500" dirty="0">
                <a:latin typeface="Tahoma" panose="020B0604030504040204" pitchFamily="34" charset="0"/>
                <a:ea typeface="Tahoma" panose="020B0604030504040204" pitchFamily="34" charset="0"/>
                <a:cs typeface="Tahoma" panose="020B0604030504040204" pitchFamily="34" charset="0"/>
              </a:rPr>
              <a:t>In the unlikely event of an emergency, staff will contact the school and someone will contact you directly. If outside of school hours, then a member of staff will contact you directly. </a:t>
            </a:r>
          </a:p>
          <a:p>
            <a:pPr eaLnBrk="1" hangingPunct="1">
              <a:spcBef>
                <a:spcPct val="0"/>
              </a:spcBef>
              <a:buFontTx/>
              <a:buNone/>
            </a:pPr>
            <a:endParaRPr lang="en-GB" altLang="en-US" sz="2500" dirty="0">
              <a:latin typeface="Tahoma" panose="020B0604030504040204" pitchFamily="34" charset="0"/>
              <a:ea typeface="Tahoma" panose="020B0604030504040204" pitchFamily="34" charset="0"/>
              <a:cs typeface="Tahoma" panose="020B0604030504040204" pitchFamily="34" charset="0"/>
            </a:endParaRPr>
          </a:p>
          <a:p>
            <a:pPr eaLnBrk="1" hangingPunct="1">
              <a:spcBef>
                <a:spcPct val="0"/>
              </a:spcBef>
              <a:buFontTx/>
              <a:buNone/>
            </a:pPr>
            <a:r>
              <a:rPr lang="en-GB" altLang="en-US" sz="2500" dirty="0">
                <a:latin typeface="Tahoma" panose="020B0604030504040204" pitchFamily="34" charset="0"/>
                <a:ea typeface="Tahoma" panose="020B0604030504040204" pitchFamily="34" charset="0"/>
                <a:cs typeface="Tahoma" panose="020B0604030504040204" pitchFamily="34" charset="0"/>
              </a:rPr>
              <a:t>There will not usually be any direct contact between home and Burwell. If you need to contact your child, please phone the school who will pass on the message to us. </a:t>
            </a:r>
          </a:p>
          <a:p>
            <a:pPr eaLnBrk="1" hangingPunct="1">
              <a:spcBef>
                <a:spcPct val="0"/>
              </a:spcBef>
              <a:buFontTx/>
              <a:buNone/>
            </a:pPr>
            <a:endParaRPr lang="en-GB" altLang="en-US" sz="2500" dirty="0">
              <a:latin typeface="Tahoma" panose="020B0604030504040204" pitchFamily="34" charset="0"/>
              <a:ea typeface="Tahoma" panose="020B0604030504040204" pitchFamily="34" charset="0"/>
              <a:cs typeface="Tahoma" panose="020B0604030504040204" pitchFamily="34" charset="0"/>
            </a:endParaRPr>
          </a:p>
          <a:p>
            <a:pPr eaLnBrk="1" hangingPunct="1">
              <a:spcBef>
                <a:spcPct val="0"/>
              </a:spcBef>
              <a:buFontTx/>
              <a:buNone/>
            </a:pPr>
            <a:endParaRPr lang="en-GB" altLang="en-US" sz="2500" dirty="0">
              <a:latin typeface="Tahoma" panose="020B0604030504040204" pitchFamily="34" charset="0"/>
              <a:ea typeface="Tahoma" panose="020B0604030504040204" pitchFamily="34" charset="0"/>
              <a:cs typeface="Tahoma" panose="020B0604030504040204" pitchFamily="34" charset="0"/>
            </a:endParaRPr>
          </a:p>
          <a:p>
            <a:pPr eaLnBrk="1" hangingPunct="1">
              <a:spcBef>
                <a:spcPct val="0"/>
              </a:spcBef>
              <a:buFontTx/>
              <a:buNone/>
            </a:pPr>
            <a:r>
              <a:rPr lang="en-GB" altLang="en-US" sz="2500" dirty="0">
                <a:latin typeface="Tahoma" panose="020B0604030504040204" pitchFamily="34" charset="0"/>
                <a:ea typeface="Tahoma" panose="020B0604030504040204" pitchFamily="34" charset="0"/>
                <a:cs typeface="Tahoma" panose="020B0604030504040204" pitchFamily="34" charset="0"/>
              </a:rPr>
              <a:t>Pupils MUST NOT bring their own mobile phones with them.</a:t>
            </a:r>
          </a:p>
        </p:txBody>
      </p:sp>
      <p:sp>
        <p:nvSpPr>
          <p:cNvPr id="2" name="TextBox 2">
            <a:extLst>
              <a:ext uri="{FF2B5EF4-FFF2-40B4-BE49-F238E27FC236}">
                <a16:creationId xmlns:a16="http://schemas.microsoft.com/office/drawing/2014/main" id="{8AB03483-C6BF-1CE7-EBEB-7A8B84E1F78F}"/>
              </a:ext>
            </a:extLst>
          </p:cNvPr>
          <p:cNvSpPr txBox="1">
            <a:spLocks noChangeArrowheads="1"/>
          </p:cNvSpPr>
          <p:nvPr/>
        </p:nvSpPr>
        <p:spPr bwMode="auto">
          <a:xfrm>
            <a:off x="179512" y="788118"/>
            <a:ext cx="7632700"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4400" dirty="0">
                <a:solidFill>
                  <a:srgbClr val="7030A0"/>
                </a:solidFill>
                <a:latin typeface="Tahoma" panose="020B0604030504040204" pitchFamily="34" charset="0"/>
                <a:cs typeface="Tahoma" panose="020B0604030504040204" pitchFamily="34" charset="0"/>
              </a:rPr>
              <a:t>Contact</a:t>
            </a:r>
          </a:p>
        </p:txBody>
      </p:sp>
    </p:spTree>
    <p:extLst>
      <p:ext uri="{BB962C8B-B14F-4D97-AF65-F5344CB8AC3E}">
        <p14:creationId xmlns:p14="http://schemas.microsoft.com/office/powerpoint/2010/main" val="94678144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extBox 12"/>
          <p:cNvSpPr txBox="1">
            <a:spLocks noChangeArrowheads="1"/>
          </p:cNvSpPr>
          <p:nvPr/>
        </p:nvSpPr>
        <p:spPr bwMode="auto">
          <a:xfrm>
            <a:off x="179512" y="1568112"/>
            <a:ext cx="8964488" cy="594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200" dirty="0">
                <a:latin typeface="Tahoma" panose="020B0604030504040204" pitchFamily="34" charset="0"/>
                <a:ea typeface="Tahoma" panose="020B0604030504040204" pitchFamily="34" charset="0"/>
                <a:cs typeface="Tahoma" panose="020B0604030504040204" pitchFamily="34" charset="0"/>
              </a:rPr>
              <a:t>You will receive a kit list for the trip shortly. Your child will need all of the things specified on the list. If you are struggling to get something, please let us know.</a:t>
            </a:r>
          </a:p>
          <a:p>
            <a:pPr eaLnBrk="1" hangingPunct="1">
              <a:spcBef>
                <a:spcPct val="0"/>
              </a:spcBef>
              <a:buFontTx/>
              <a:buNone/>
            </a:pPr>
            <a:endParaRPr lang="en-GB" altLang="en-US" sz="2200" dirty="0">
              <a:latin typeface="Tahoma" panose="020B0604030504040204" pitchFamily="34" charset="0"/>
              <a:ea typeface="Tahoma" panose="020B0604030504040204" pitchFamily="34" charset="0"/>
              <a:cs typeface="Tahoma" panose="020B0604030504040204" pitchFamily="34" charset="0"/>
            </a:endParaRPr>
          </a:p>
          <a:p>
            <a:pPr eaLnBrk="1" hangingPunct="1">
              <a:spcBef>
                <a:spcPct val="0"/>
              </a:spcBef>
              <a:buFontTx/>
              <a:buNone/>
            </a:pPr>
            <a:r>
              <a:rPr lang="en-GB" altLang="en-US" sz="2200" dirty="0">
                <a:latin typeface="Tahoma" panose="020B0604030504040204" pitchFamily="34" charset="0"/>
                <a:ea typeface="Tahoma" panose="020B0604030504040204" pitchFamily="34" charset="0"/>
                <a:cs typeface="Tahoma" panose="020B0604030504040204" pitchFamily="34" charset="0"/>
              </a:rPr>
              <a:t>Please name </a:t>
            </a:r>
            <a:r>
              <a:rPr lang="en-GB" altLang="en-US" sz="2200" b="1" u="sng" dirty="0">
                <a:latin typeface="Tahoma" panose="020B0604030504040204" pitchFamily="34" charset="0"/>
                <a:ea typeface="Tahoma" panose="020B0604030504040204" pitchFamily="34" charset="0"/>
                <a:cs typeface="Tahoma" panose="020B0604030504040204" pitchFamily="34" charset="0"/>
              </a:rPr>
              <a:t>everything</a:t>
            </a:r>
            <a:r>
              <a:rPr lang="en-GB" altLang="en-US" sz="2200" dirty="0">
                <a:latin typeface="Tahoma" panose="020B0604030504040204" pitchFamily="34" charset="0"/>
                <a:ea typeface="Tahoma" panose="020B0604030504040204" pitchFamily="34" charset="0"/>
                <a:cs typeface="Tahoma" panose="020B0604030504040204" pitchFamily="34" charset="0"/>
              </a:rPr>
              <a:t>. </a:t>
            </a:r>
          </a:p>
          <a:p>
            <a:pPr eaLnBrk="1" hangingPunct="1">
              <a:spcBef>
                <a:spcPct val="0"/>
              </a:spcBef>
              <a:buFontTx/>
              <a:buNone/>
            </a:pPr>
            <a:r>
              <a:rPr lang="en-GB" altLang="en-US" sz="2200" dirty="0">
                <a:latin typeface="Tahoma" panose="020B0604030504040204" pitchFamily="34" charset="0"/>
                <a:ea typeface="Tahoma" panose="020B0604030504040204" pitchFamily="34" charset="0"/>
                <a:cs typeface="Tahoma" panose="020B0604030504040204" pitchFamily="34" charset="0"/>
              </a:rPr>
              <a:t>Please pack layers – will be outside in all weathers!</a:t>
            </a:r>
          </a:p>
          <a:p>
            <a:pPr eaLnBrk="1" hangingPunct="1">
              <a:spcBef>
                <a:spcPct val="0"/>
              </a:spcBef>
              <a:buFontTx/>
              <a:buNone/>
            </a:pPr>
            <a:r>
              <a:rPr lang="en-GB" altLang="en-US" sz="2200" dirty="0">
                <a:latin typeface="Tahoma" panose="020B0604030504040204" pitchFamily="34" charset="0"/>
                <a:ea typeface="Tahoma" panose="020B0604030504040204" pitchFamily="34" charset="0"/>
                <a:cs typeface="Tahoma" panose="020B0604030504040204" pitchFamily="34" charset="0"/>
              </a:rPr>
              <a:t>Please pack using a soft case / bag where possible.</a:t>
            </a:r>
          </a:p>
          <a:p>
            <a:pPr eaLnBrk="1" hangingPunct="1">
              <a:spcBef>
                <a:spcPct val="0"/>
              </a:spcBef>
              <a:buFontTx/>
              <a:buNone/>
            </a:pPr>
            <a:endParaRPr lang="en-GB" altLang="en-US" sz="2200" dirty="0">
              <a:latin typeface="Tahoma" panose="020B0604030504040204" pitchFamily="34" charset="0"/>
              <a:ea typeface="Tahoma" panose="020B0604030504040204" pitchFamily="34" charset="0"/>
              <a:cs typeface="Tahoma" panose="020B0604030504040204" pitchFamily="34" charset="0"/>
            </a:endParaRPr>
          </a:p>
          <a:p>
            <a:pPr eaLnBrk="1" hangingPunct="1">
              <a:spcBef>
                <a:spcPct val="0"/>
              </a:spcBef>
              <a:buFontTx/>
              <a:buNone/>
            </a:pPr>
            <a:r>
              <a:rPr lang="en-GB" altLang="en-US" sz="2200" dirty="0">
                <a:latin typeface="Tahoma" panose="020B0604030504040204" pitchFamily="34" charset="0"/>
                <a:ea typeface="Tahoma" panose="020B0604030504040204" pitchFamily="34" charset="0"/>
                <a:cs typeface="Tahoma" panose="020B0604030504040204" pitchFamily="34" charset="0"/>
              </a:rPr>
              <a:t>Please DO NOT bring:</a:t>
            </a:r>
          </a:p>
          <a:p>
            <a:pPr eaLnBrk="1" hangingPunct="1">
              <a:spcBef>
                <a:spcPct val="0"/>
              </a:spcBef>
              <a:buFontTx/>
              <a:buNone/>
            </a:pPr>
            <a:r>
              <a:rPr lang="en-GB" altLang="en-US" sz="2200" dirty="0">
                <a:latin typeface="Tahoma" panose="020B0604030504040204" pitchFamily="34" charset="0"/>
                <a:ea typeface="Tahoma" panose="020B0604030504040204" pitchFamily="34" charset="0"/>
                <a:cs typeface="Tahoma" panose="020B0604030504040204" pitchFamily="34" charset="0"/>
              </a:rPr>
              <a:t>Aerosols</a:t>
            </a:r>
          </a:p>
          <a:p>
            <a:pPr eaLnBrk="1" hangingPunct="1">
              <a:spcBef>
                <a:spcPct val="0"/>
              </a:spcBef>
              <a:buFontTx/>
              <a:buNone/>
            </a:pPr>
            <a:r>
              <a:rPr lang="en-GB" altLang="en-US" sz="2200" dirty="0">
                <a:latin typeface="Tahoma" panose="020B0604030504040204" pitchFamily="34" charset="0"/>
                <a:ea typeface="Tahoma" panose="020B0604030504040204" pitchFamily="34" charset="0"/>
                <a:cs typeface="Tahoma" panose="020B0604030504040204" pitchFamily="34" charset="0"/>
              </a:rPr>
              <a:t>Footwear that is open toed/ has no back</a:t>
            </a:r>
          </a:p>
          <a:p>
            <a:pPr eaLnBrk="1" hangingPunct="1">
              <a:spcBef>
                <a:spcPct val="0"/>
              </a:spcBef>
              <a:buFontTx/>
              <a:buNone/>
            </a:pPr>
            <a:r>
              <a:rPr lang="en-GB" altLang="en-US" sz="2200" dirty="0">
                <a:latin typeface="Tahoma" panose="020B0604030504040204" pitchFamily="34" charset="0"/>
                <a:ea typeface="Tahoma" panose="020B0604030504040204" pitchFamily="34" charset="0"/>
                <a:cs typeface="Tahoma" panose="020B0604030504040204" pitchFamily="34" charset="0"/>
              </a:rPr>
              <a:t>Bedding </a:t>
            </a:r>
          </a:p>
          <a:p>
            <a:pPr eaLnBrk="1" hangingPunct="1">
              <a:spcBef>
                <a:spcPct val="0"/>
              </a:spcBef>
              <a:buFontTx/>
              <a:buNone/>
            </a:pPr>
            <a:r>
              <a:rPr lang="en-GB" altLang="en-US" sz="2200" dirty="0">
                <a:latin typeface="Tahoma" panose="020B0604030504040204" pitchFamily="34" charset="0"/>
                <a:ea typeface="Tahoma" panose="020B0604030504040204" pitchFamily="34" charset="0"/>
                <a:cs typeface="Tahoma" panose="020B0604030504040204" pitchFamily="34" charset="0"/>
              </a:rPr>
              <a:t>Valuables</a:t>
            </a:r>
          </a:p>
          <a:p>
            <a:pPr eaLnBrk="1" hangingPunct="1">
              <a:spcBef>
                <a:spcPct val="0"/>
              </a:spcBef>
              <a:buFontTx/>
              <a:buNone/>
            </a:pPr>
            <a:r>
              <a:rPr lang="en-GB" altLang="en-US" sz="2200" dirty="0">
                <a:latin typeface="Tahoma" panose="020B0604030504040204" pitchFamily="34" charset="0"/>
                <a:ea typeface="Tahoma" panose="020B0604030504040204" pitchFamily="34" charset="0"/>
                <a:cs typeface="Tahoma" panose="020B0604030504040204" pitchFamily="34" charset="0"/>
              </a:rPr>
              <a:t>Too much!</a:t>
            </a:r>
          </a:p>
          <a:p>
            <a:pPr algn="ctr" eaLnBrk="1" hangingPunct="1">
              <a:spcBef>
                <a:spcPct val="0"/>
              </a:spcBef>
              <a:buFontTx/>
              <a:buNone/>
            </a:pPr>
            <a:endParaRPr lang="en-GB" altLang="en-US" sz="2200" dirty="0">
              <a:latin typeface="Tempus Sans ITC" panose="04020404030D07020202" pitchFamily="82" charset="0"/>
              <a:cs typeface="Tahoma" panose="020B0604030504040204" pitchFamily="34" charset="0"/>
            </a:endParaRPr>
          </a:p>
          <a:p>
            <a:pPr algn="ctr" eaLnBrk="1" hangingPunct="1">
              <a:spcBef>
                <a:spcPct val="0"/>
              </a:spcBef>
              <a:buFontTx/>
              <a:buNone/>
            </a:pPr>
            <a:endParaRPr lang="en-GB" altLang="en-US" sz="2500" dirty="0">
              <a:latin typeface="Tempus Sans ITC" panose="04020404030D07020202" pitchFamily="82" charset="0"/>
              <a:cs typeface="Tahoma" panose="020B0604030504040204" pitchFamily="34" charset="0"/>
            </a:endParaRPr>
          </a:p>
          <a:p>
            <a:pPr algn="ctr" eaLnBrk="1" hangingPunct="1">
              <a:spcBef>
                <a:spcPct val="0"/>
              </a:spcBef>
              <a:buFontTx/>
              <a:buNone/>
            </a:pPr>
            <a:r>
              <a:rPr lang="en-GB" altLang="en-US" sz="2500" dirty="0">
                <a:latin typeface="Tempus Sans ITC" panose="04020404030D07020202" pitchFamily="82" charset="0"/>
                <a:cs typeface="Tahoma" panose="020B0604030504040204" pitchFamily="34" charset="0"/>
              </a:rPr>
              <a:t> </a:t>
            </a:r>
          </a:p>
        </p:txBody>
      </p:sp>
      <p:sp>
        <p:nvSpPr>
          <p:cNvPr id="2" name="TextBox 2">
            <a:extLst>
              <a:ext uri="{FF2B5EF4-FFF2-40B4-BE49-F238E27FC236}">
                <a16:creationId xmlns:a16="http://schemas.microsoft.com/office/drawing/2014/main" id="{0FAF4313-486B-E3F6-9C22-045004BCC895}"/>
              </a:ext>
            </a:extLst>
          </p:cNvPr>
          <p:cNvSpPr txBox="1">
            <a:spLocks noChangeArrowheads="1"/>
          </p:cNvSpPr>
          <p:nvPr/>
        </p:nvSpPr>
        <p:spPr bwMode="auto">
          <a:xfrm>
            <a:off x="179512" y="788118"/>
            <a:ext cx="7632700"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4400" dirty="0">
                <a:solidFill>
                  <a:srgbClr val="7030A0"/>
                </a:solidFill>
                <a:latin typeface="Tahoma" panose="020B0604030504040204" pitchFamily="34" charset="0"/>
                <a:cs typeface="Tahoma" panose="020B0604030504040204" pitchFamily="34" charset="0"/>
              </a:rPr>
              <a:t>Kit List</a:t>
            </a:r>
          </a:p>
        </p:txBody>
      </p:sp>
    </p:spTree>
    <p:extLst>
      <p:ext uri="{BB962C8B-B14F-4D97-AF65-F5344CB8AC3E}">
        <p14:creationId xmlns:p14="http://schemas.microsoft.com/office/powerpoint/2010/main" val="29261367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B5AA920-6127-568F-8E77-DD5925462186}"/>
              </a:ext>
            </a:extLst>
          </p:cNvPr>
          <p:cNvSpPr>
            <a:spLocks noGrp="1"/>
          </p:cNvSpPr>
          <p:nvPr>
            <p:ph idx="1"/>
          </p:nvPr>
        </p:nvSpPr>
        <p:spPr>
          <a:xfrm>
            <a:off x="318356" y="1558055"/>
            <a:ext cx="8507288" cy="4525963"/>
          </a:xfrm>
        </p:spPr>
        <p:txBody>
          <a:bodyPr/>
          <a:lstStyle/>
          <a:p>
            <a:pPr>
              <a:buFontTx/>
              <a:buChar char="-"/>
            </a:pPr>
            <a:r>
              <a:rPr lang="en-GB" sz="2800" dirty="0">
                <a:latin typeface="Tahoma" panose="020B0604030504040204" pitchFamily="34" charset="0"/>
                <a:ea typeface="Tahoma" panose="020B0604030504040204" pitchFamily="34" charset="0"/>
                <a:cs typeface="Tahoma" panose="020B0604030504040204" pitchFamily="34" charset="0"/>
              </a:rPr>
              <a:t>Pupils will be dropped off at the hall on Tuesday 5</a:t>
            </a:r>
            <a:r>
              <a:rPr lang="en-GB" sz="2800" baseline="30000" dirty="0">
                <a:latin typeface="Tahoma" panose="020B0604030504040204" pitchFamily="34" charset="0"/>
                <a:ea typeface="Tahoma" panose="020B0604030504040204" pitchFamily="34" charset="0"/>
                <a:cs typeface="Tahoma" panose="020B0604030504040204" pitchFamily="34" charset="0"/>
              </a:rPr>
              <a:t>th</a:t>
            </a:r>
            <a:r>
              <a:rPr lang="en-GB" sz="2800" dirty="0">
                <a:latin typeface="Tahoma" panose="020B0604030504040204" pitchFamily="34" charset="0"/>
                <a:ea typeface="Tahoma" panose="020B0604030504040204" pitchFamily="34" charset="0"/>
                <a:cs typeface="Tahoma" panose="020B0604030504040204" pitchFamily="34" charset="0"/>
              </a:rPr>
              <a:t> January with their bags. We will register and take in medication at this time.</a:t>
            </a:r>
          </a:p>
          <a:p>
            <a:pPr>
              <a:buFontTx/>
              <a:buChar char="-"/>
            </a:pPr>
            <a:r>
              <a:rPr lang="en-GB" sz="2800" dirty="0">
                <a:latin typeface="Tahoma" panose="020B0604030504040204" pitchFamily="34" charset="0"/>
                <a:ea typeface="Tahoma" panose="020B0604030504040204" pitchFamily="34" charset="0"/>
                <a:cs typeface="Tahoma" panose="020B0604030504040204" pitchFamily="34" charset="0"/>
              </a:rPr>
              <a:t>Pupils need to be in suitable clothing ready to start activities when we get to Burwell House. </a:t>
            </a:r>
          </a:p>
          <a:p>
            <a:pPr>
              <a:buFontTx/>
              <a:buChar char="-"/>
            </a:pPr>
            <a:r>
              <a:rPr lang="en-GB" sz="2800" dirty="0">
                <a:latin typeface="Tahoma" panose="020B0604030504040204" pitchFamily="34" charset="0"/>
                <a:ea typeface="Tahoma" panose="020B0604030504040204" pitchFamily="34" charset="0"/>
                <a:cs typeface="Tahoma" panose="020B0604030504040204" pitchFamily="34" charset="0"/>
              </a:rPr>
              <a:t>Coach will leave school at approx. 9:30am. (Parents are welcome to wave pupils off). </a:t>
            </a:r>
          </a:p>
          <a:p>
            <a:pPr>
              <a:buFontTx/>
              <a:buChar char="-"/>
            </a:pPr>
            <a:r>
              <a:rPr lang="en-GB" sz="2800" dirty="0">
                <a:latin typeface="Tahoma" panose="020B0604030504040204" pitchFamily="34" charset="0"/>
                <a:ea typeface="Tahoma" panose="020B0604030504040204" pitchFamily="34" charset="0"/>
                <a:cs typeface="Tahoma" panose="020B0604030504040204" pitchFamily="34" charset="0"/>
              </a:rPr>
              <a:t>We expect to be back for 14:30 on Thursday 7</a:t>
            </a:r>
            <a:r>
              <a:rPr lang="en-GB" sz="2800" baseline="30000" dirty="0">
                <a:latin typeface="Tahoma" panose="020B0604030504040204" pitchFamily="34" charset="0"/>
                <a:ea typeface="Tahoma" panose="020B0604030504040204" pitchFamily="34" charset="0"/>
                <a:cs typeface="Tahoma" panose="020B0604030504040204" pitchFamily="34" charset="0"/>
              </a:rPr>
              <a:t>th</a:t>
            </a:r>
            <a:r>
              <a:rPr lang="en-GB" sz="2800" dirty="0">
                <a:latin typeface="Tahoma" panose="020B0604030504040204" pitchFamily="34" charset="0"/>
                <a:ea typeface="Tahoma" panose="020B0604030504040204" pitchFamily="34" charset="0"/>
                <a:cs typeface="Tahoma" panose="020B0604030504040204" pitchFamily="34" charset="0"/>
              </a:rPr>
              <a:t> January. You can collect your child from the coach when we return at this time. </a:t>
            </a:r>
          </a:p>
          <a:p>
            <a:pPr marL="0" indent="0" algn="ctr">
              <a:buNone/>
            </a:pPr>
            <a:endParaRPr lang="en-GB" sz="3000" dirty="0">
              <a:latin typeface="Tempus Sans ITC" panose="04020404030D07020202" pitchFamily="82" charset="0"/>
            </a:endParaRPr>
          </a:p>
        </p:txBody>
      </p:sp>
      <p:sp>
        <p:nvSpPr>
          <p:cNvPr id="2" name="TextBox 2">
            <a:extLst>
              <a:ext uri="{FF2B5EF4-FFF2-40B4-BE49-F238E27FC236}">
                <a16:creationId xmlns:a16="http://schemas.microsoft.com/office/drawing/2014/main" id="{1C051A2B-720F-54EB-F507-2E9BD4DE767A}"/>
              </a:ext>
            </a:extLst>
          </p:cNvPr>
          <p:cNvSpPr txBox="1">
            <a:spLocks noChangeArrowheads="1"/>
          </p:cNvSpPr>
          <p:nvPr/>
        </p:nvSpPr>
        <p:spPr bwMode="auto">
          <a:xfrm>
            <a:off x="179512" y="788118"/>
            <a:ext cx="7632700"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4400" dirty="0">
                <a:solidFill>
                  <a:srgbClr val="7030A0"/>
                </a:solidFill>
                <a:latin typeface="Tahoma" panose="020B0604030504040204" pitchFamily="34" charset="0"/>
                <a:cs typeface="Tahoma" panose="020B0604030504040204" pitchFamily="34" charset="0"/>
              </a:rPr>
              <a:t>Travel</a:t>
            </a:r>
          </a:p>
        </p:txBody>
      </p:sp>
    </p:spTree>
    <p:extLst>
      <p:ext uri="{BB962C8B-B14F-4D97-AF65-F5344CB8AC3E}">
        <p14:creationId xmlns:p14="http://schemas.microsoft.com/office/powerpoint/2010/main" val="13709502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F714AC0-93CE-1C68-E342-47BEA95B7823}"/>
              </a:ext>
            </a:extLst>
          </p:cNvPr>
          <p:cNvSpPr txBox="1"/>
          <p:nvPr/>
        </p:nvSpPr>
        <p:spPr>
          <a:xfrm>
            <a:off x="971600" y="1268760"/>
            <a:ext cx="7560840" cy="3785652"/>
          </a:xfrm>
          <a:prstGeom prst="rect">
            <a:avLst/>
          </a:prstGeom>
          <a:noFill/>
        </p:spPr>
        <p:txBody>
          <a:bodyPr wrap="square" rtlCol="0">
            <a:spAutoFit/>
          </a:bodyPr>
          <a:lstStyle/>
          <a:p>
            <a:r>
              <a:rPr lang="en-GB" sz="4000" dirty="0">
                <a:solidFill>
                  <a:srgbClr val="7030A0"/>
                </a:solidFill>
                <a:latin typeface="Tahoma" panose="020B0604030504040204" pitchFamily="34" charset="0"/>
                <a:ea typeface="Tahoma" panose="020B0604030504040204" pitchFamily="34" charset="0"/>
                <a:cs typeface="Tahoma" panose="020B0604030504040204" pitchFamily="34" charset="0"/>
              </a:rPr>
              <a:t>Updates</a:t>
            </a:r>
          </a:p>
          <a:p>
            <a:pPr algn="ctr"/>
            <a:endParaRPr lang="en-GB" sz="4000" dirty="0">
              <a:latin typeface="Tahoma" panose="020B0604030504040204" pitchFamily="34" charset="0"/>
              <a:ea typeface="Tahoma" panose="020B0604030504040204" pitchFamily="34" charset="0"/>
              <a:cs typeface="Tahoma" panose="020B0604030504040204" pitchFamily="34" charset="0"/>
            </a:endParaRPr>
          </a:p>
          <a:p>
            <a:r>
              <a:rPr lang="en-GB" sz="4000" dirty="0">
                <a:latin typeface="Tahoma" panose="020B0604030504040204" pitchFamily="34" charset="0"/>
                <a:ea typeface="Tahoma" panose="020B0604030504040204" pitchFamily="34" charset="0"/>
                <a:cs typeface="Tahoma" panose="020B0604030504040204" pitchFamily="34" charset="0"/>
              </a:rPr>
              <a:t>Please check the school’s social media pages for updates on the trip. </a:t>
            </a:r>
          </a:p>
          <a:p>
            <a:pPr algn="ctr"/>
            <a:endParaRPr lang="en-GB" sz="40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99217960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74C4C63-2500-709C-588E-DA113DE9C3E8}"/>
              </a:ext>
            </a:extLst>
          </p:cNvPr>
          <p:cNvSpPr txBox="1"/>
          <p:nvPr/>
        </p:nvSpPr>
        <p:spPr>
          <a:xfrm>
            <a:off x="2123728" y="2274838"/>
            <a:ext cx="5092504" cy="2308324"/>
          </a:xfrm>
          <a:prstGeom prst="rect">
            <a:avLst/>
          </a:prstGeom>
          <a:noFill/>
        </p:spPr>
        <p:txBody>
          <a:bodyPr wrap="square">
            <a:spAutoFit/>
          </a:bodyPr>
          <a:lstStyle/>
          <a:p>
            <a:pPr algn="ctr"/>
            <a:r>
              <a:rPr lang="en-GB" sz="7200" dirty="0">
                <a:latin typeface="Tahoma" panose="020B0604030504040204" pitchFamily="34" charset="0"/>
                <a:ea typeface="Tahoma" panose="020B0604030504040204" pitchFamily="34" charset="0"/>
                <a:cs typeface="Tahoma" panose="020B0604030504040204" pitchFamily="34" charset="0"/>
              </a:rPr>
              <a:t>Any questions?</a:t>
            </a:r>
          </a:p>
        </p:txBody>
      </p:sp>
    </p:spTree>
    <p:extLst>
      <p:ext uri="{BB962C8B-B14F-4D97-AF65-F5344CB8AC3E}">
        <p14:creationId xmlns:p14="http://schemas.microsoft.com/office/powerpoint/2010/main" val="122441894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46860622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0312732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4C16F4D232E0D479D87F6880BEAD63C" ma:contentTypeVersion="19" ma:contentTypeDescription="Create a new document." ma:contentTypeScope="" ma:versionID="c4bea8eba5f57df729fc0ede4bcbe36c">
  <xsd:schema xmlns:xsd="http://www.w3.org/2001/XMLSchema" xmlns:xs="http://www.w3.org/2001/XMLSchema" xmlns:p="http://schemas.microsoft.com/office/2006/metadata/properties" xmlns:ns2="78b232d6-4439-448b-a7c2-24006a10525d" xmlns:ns3="ae03e447-c14d-4df8-a6d4-6d063d1d4db6" targetNamespace="http://schemas.microsoft.com/office/2006/metadata/properties" ma:root="true" ma:fieldsID="9dec4111f42f166cfdecf25659789a0d" ns2:_="" ns3:_="">
    <xsd:import namespace="78b232d6-4439-448b-a7c2-24006a10525d"/>
    <xsd:import namespace="ae03e447-c14d-4df8-a6d4-6d063d1d4db6"/>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8b232d6-4439-448b-a7c2-24006a10525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3ee51754-a230-49b7-b26e-23b88ae50a4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e03e447-c14d-4df8-a6d4-6d063d1d4db6"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72c5e8cb-a41c-4479-ad44-429fb1c75c81}" ma:internalName="TaxCatchAll" ma:showField="CatchAllData" ma:web="ae03e447-c14d-4df8-a6d4-6d063d1d4db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78b232d6-4439-448b-a7c2-24006a10525d">
      <Terms xmlns="http://schemas.microsoft.com/office/infopath/2007/PartnerControls"/>
    </lcf76f155ced4ddcb4097134ff3c332f>
    <TaxCatchAll xmlns="ae03e447-c14d-4df8-a6d4-6d063d1d4db6"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45D0BAA-EF53-4FCE-AF34-BD55B05D07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8b232d6-4439-448b-a7c2-24006a10525d"/>
    <ds:schemaRef ds:uri="ae03e447-c14d-4df8-a6d4-6d063d1d4db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4FE96F7-10AD-483D-A29C-887F299AD397}">
  <ds:schemaRefs>
    <ds:schemaRef ds:uri="http://schemas.microsoft.com/office/2006/documentManagement/types"/>
    <ds:schemaRef ds:uri="ae03e447-c14d-4df8-a6d4-6d063d1d4db6"/>
    <ds:schemaRef ds:uri="http://www.w3.org/XML/1998/namespace"/>
    <ds:schemaRef ds:uri="78b232d6-4439-448b-a7c2-24006a10525d"/>
    <ds:schemaRef ds:uri="http://purl.org/dc/terms/"/>
    <ds:schemaRef ds:uri="http://schemas.microsoft.com/office/2006/metadata/properties"/>
    <ds:schemaRef ds:uri="http://schemas.openxmlformats.org/package/2006/metadata/core-properties"/>
    <ds:schemaRef ds:uri="http://purl.org/dc/dcmitype/"/>
    <ds:schemaRef ds:uri="http://schemas.microsoft.com/office/infopath/2007/PartnerControls"/>
    <ds:schemaRef ds:uri="http://purl.org/dc/elements/1.1/"/>
  </ds:schemaRefs>
</ds:datastoreItem>
</file>

<file path=customXml/itemProps3.xml><?xml version="1.0" encoding="utf-8"?>
<ds:datastoreItem xmlns:ds="http://schemas.openxmlformats.org/officeDocument/2006/customXml" ds:itemID="{3D8A7246-619C-4F0D-8119-1B6E4556B69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2395</Words>
  <Application>Microsoft Office PowerPoint</Application>
  <PresentationFormat>On-screen Show (4:3)</PresentationFormat>
  <Paragraphs>260</Paragraphs>
  <Slides>34</Slides>
  <Notes>26</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34</vt:i4>
      </vt:variant>
    </vt:vector>
  </HeadingPairs>
  <TitlesOfParts>
    <vt:vector size="45" baseType="lpstr">
      <vt:lpstr>Arial</vt:lpstr>
      <vt:lpstr>Calibri</vt:lpstr>
      <vt:lpstr>Candara</vt:lpstr>
      <vt:lpstr>Georgia</vt:lpstr>
      <vt:lpstr>Imprint MT Shadow</vt:lpstr>
      <vt:lpstr>Ravie</vt:lpstr>
      <vt:lpstr>Segoe Print</vt:lpstr>
      <vt:lpstr>Snap ITC</vt:lpstr>
      <vt:lpstr>Tahoma</vt:lpstr>
      <vt:lpstr>Tempus Sans ITC</vt:lpstr>
      <vt:lpstr>Office Theme</vt:lpstr>
      <vt:lpstr>PowerPoint Presentation</vt:lpstr>
      <vt:lpstr>PowerPoint Presentation</vt:lpstr>
      <vt:lpstr>PowerPoint Presentation</vt:lpstr>
      <vt:lpstr>Why is this visit important?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2018-01-21T14:28:24Z</dcterms:created>
  <dcterms:modified xsi:type="dcterms:W3CDTF">2026-09-24T09:31:38Z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0x01010044C16F4D232E0D479D87F6880BEAD63C</vt:lpwstr>
  </property>
  <property fmtid="{D5CDD505-2E9C-101B-9397-08002B2CF9AE}" pid="3" name="MediaServiceImageTags">
    <vt:lpwstr/>
  </property>
</Properties>
</file>